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23"/>
  </p:notes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68" r:id="rId14"/>
    <p:sldId id="269" r:id="rId15"/>
    <p:sldId id="270" r:id="rId16"/>
    <p:sldId id="272" r:id="rId17"/>
    <p:sldId id="271" r:id="rId18"/>
    <p:sldId id="273" r:id="rId19"/>
    <p:sldId id="274" r:id="rId20"/>
    <p:sldId id="275"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ORDOVA CORDERO, DAVID ALEJANDRO" initials="CCDA" lastIdx="1" clrIdx="0">
    <p:extLst>
      <p:ext uri="{19B8F6BF-5375-455C-9EA6-DF929625EA0E}">
        <p15:presenceInfo xmlns:p15="http://schemas.microsoft.com/office/powerpoint/2012/main" userId="CORDOVA CORDERO, DAVID ALEJANDR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3" d="100"/>
          <a:sy n="63" d="100"/>
        </p:scale>
        <p:origin x="84" y="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jpeg>
</file>

<file path=ppt/media/image11.jpe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svg>
</file>

<file path=ppt/media/image3.jpeg>
</file>

<file path=ppt/media/image4.jpeg>
</file>

<file path=ppt/media/image5.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C54FE5-3516-492D-8E28-2DE157F61168}" type="datetimeFigureOut">
              <a:rPr lang="es-CL" smtClean="0"/>
              <a:t>10-04-2019</a:t>
            </a:fld>
            <a:endParaRPr lang="es-C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1BB3DD-36DF-4946-BFAB-01AFCEAFBFD8}" type="slidenum">
              <a:rPr lang="es-CL" smtClean="0"/>
              <a:t>‹Nº›</a:t>
            </a:fld>
            <a:endParaRPr lang="es-CL"/>
          </a:p>
        </p:txBody>
      </p:sp>
    </p:spTree>
    <p:extLst>
      <p:ext uri="{BB962C8B-B14F-4D97-AF65-F5344CB8AC3E}">
        <p14:creationId xmlns:p14="http://schemas.microsoft.com/office/powerpoint/2010/main" val="3742373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lvl="0"/>
            <a:r>
              <a:rPr lang="es-CL" sz="1200" kern="1200" dirty="0">
                <a:solidFill>
                  <a:schemeClr val="tx1"/>
                </a:solidFill>
                <a:effectLst/>
                <a:latin typeface="+mn-lt"/>
                <a:ea typeface="+mn-ea"/>
                <a:cs typeface="+mn-cs"/>
              </a:rPr>
              <a:t>Apache </a:t>
            </a:r>
            <a:r>
              <a:rPr lang="es-CL" sz="1200" kern="1200" dirty="0" err="1">
                <a:solidFill>
                  <a:schemeClr val="tx1"/>
                </a:solidFill>
                <a:effectLst/>
                <a:latin typeface="+mn-lt"/>
                <a:ea typeface="+mn-ea"/>
                <a:cs typeface="+mn-cs"/>
              </a:rPr>
              <a:t>Pig</a:t>
            </a:r>
            <a:r>
              <a:rPr lang="es-CL" sz="1200" kern="1200" dirty="0">
                <a:solidFill>
                  <a:schemeClr val="tx1"/>
                </a:solidFill>
                <a:effectLst/>
                <a:latin typeface="+mn-lt"/>
                <a:ea typeface="+mn-ea"/>
                <a:cs typeface="+mn-cs"/>
              </a:rPr>
              <a:t>: Plataforma de alto nivel para crear programas MapReduce utilizados en Hadoop</a:t>
            </a:r>
          </a:p>
          <a:p>
            <a:r>
              <a:rPr lang="es-CL" sz="1200" kern="1200" dirty="0">
                <a:solidFill>
                  <a:schemeClr val="tx1"/>
                </a:solidFill>
                <a:effectLst/>
                <a:latin typeface="+mn-lt"/>
                <a:ea typeface="+mn-ea"/>
                <a:cs typeface="+mn-cs"/>
              </a:rPr>
              <a:t> </a:t>
            </a:r>
          </a:p>
          <a:p>
            <a:pPr lvl="0"/>
            <a:r>
              <a:rPr lang="es-CL" sz="1200" kern="1200" dirty="0">
                <a:solidFill>
                  <a:schemeClr val="tx1"/>
                </a:solidFill>
                <a:effectLst/>
                <a:latin typeface="+mn-lt"/>
                <a:ea typeface="+mn-ea"/>
                <a:cs typeface="+mn-cs"/>
              </a:rPr>
              <a:t>Apache </a:t>
            </a:r>
            <a:r>
              <a:rPr lang="es-CL" sz="1200" kern="1200" dirty="0" err="1">
                <a:solidFill>
                  <a:schemeClr val="tx1"/>
                </a:solidFill>
                <a:effectLst/>
                <a:latin typeface="+mn-lt"/>
                <a:ea typeface="+mn-ea"/>
                <a:cs typeface="+mn-cs"/>
              </a:rPr>
              <a:t>hive</a:t>
            </a:r>
            <a:r>
              <a:rPr lang="es-CL" sz="1200" kern="1200" dirty="0">
                <a:solidFill>
                  <a:schemeClr val="tx1"/>
                </a:solidFill>
                <a:effectLst/>
                <a:latin typeface="+mn-lt"/>
                <a:ea typeface="+mn-ea"/>
                <a:cs typeface="+mn-cs"/>
              </a:rPr>
              <a:t>: Infraestructura de almacenamiento de datos construidas sobre </a:t>
            </a:r>
            <a:r>
              <a:rPr lang="es-CL" sz="1200" kern="1200" dirty="0" err="1">
                <a:solidFill>
                  <a:schemeClr val="tx1"/>
                </a:solidFill>
                <a:effectLst/>
                <a:latin typeface="+mn-lt"/>
                <a:ea typeface="+mn-ea"/>
                <a:cs typeface="+mn-cs"/>
              </a:rPr>
              <a:t>hadoop</a:t>
            </a:r>
            <a:r>
              <a:rPr lang="es-CL" sz="1200" kern="1200" dirty="0">
                <a:solidFill>
                  <a:schemeClr val="tx1"/>
                </a:solidFill>
                <a:effectLst/>
                <a:latin typeface="+mn-lt"/>
                <a:ea typeface="+mn-ea"/>
                <a:cs typeface="+mn-cs"/>
              </a:rPr>
              <a:t> para   proporcionar agrupación, consulta, y análisis de datos.</a:t>
            </a:r>
          </a:p>
          <a:p>
            <a:r>
              <a:rPr lang="es-CL" sz="1200" kern="1200" dirty="0">
                <a:solidFill>
                  <a:schemeClr val="tx1"/>
                </a:solidFill>
                <a:effectLst/>
                <a:latin typeface="+mn-lt"/>
                <a:ea typeface="+mn-ea"/>
                <a:cs typeface="+mn-cs"/>
              </a:rPr>
              <a:t> </a:t>
            </a:r>
          </a:p>
          <a:p>
            <a:pPr lvl="0"/>
            <a:r>
              <a:rPr lang="es-CL" sz="1200" kern="1200" dirty="0">
                <a:solidFill>
                  <a:schemeClr val="tx1"/>
                </a:solidFill>
                <a:effectLst/>
                <a:latin typeface="+mn-lt"/>
                <a:ea typeface="+mn-ea"/>
                <a:cs typeface="+mn-cs"/>
              </a:rPr>
              <a:t>Apache </a:t>
            </a:r>
            <a:r>
              <a:rPr lang="es-CL" sz="1200" kern="1200" dirty="0" err="1">
                <a:solidFill>
                  <a:schemeClr val="tx1"/>
                </a:solidFill>
                <a:effectLst/>
                <a:latin typeface="+mn-lt"/>
                <a:ea typeface="+mn-ea"/>
                <a:cs typeface="+mn-cs"/>
              </a:rPr>
              <a:t>mahout:Es</a:t>
            </a:r>
            <a:r>
              <a:rPr lang="es-CL" sz="1200" kern="1200" dirty="0">
                <a:solidFill>
                  <a:schemeClr val="tx1"/>
                </a:solidFill>
                <a:effectLst/>
                <a:latin typeface="+mn-lt"/>
                <a:ea typeface="+mn-ea"/>
                <a:cs typeface="+mn-cs"/>
              </a:rPr>
              <a:t>  un proyecto para producir implementaciones gratuitas de algoritmo de aprendizajes  automáticos distribuidos enfocados principalmente en las áreas de filtrado.         </a:t>
            </a:r>
            <a:r>
              <a:rPr lang="es-CL" sz="1200" kern="1200" dirty="0" err="1">
                <a:solidFill>
                  <a:schemeClr val="tx1"/>
                </a:solidFill>
                <a:effectLst/>
                <a:latin typeface="+mn-lt"/>
                <a:ea typeface="+mn-ea"/>
                <a:cs typeface="+mn-cs"/>
              </a:rPr>
              <a:t>Mahout</a:t>
            </a:r>
            <a:r>
              <a:rPr lang="es-CL" sz="1200" kern="1200" dirty="0">
                <a:solidFill>
                  <a:schemeClr val="tx1"/>
                </a:solidFill>
                <a:effectLst/>
                <a:latin typeface="+mn-lt"/>
                <a:ea typeface="+mn-ea"/>
                <a:cs typeface="+mn-cs"/>
              </a:rPr>
              <a:t> también proporciona bibliotecas de java para operaciones matemáticas comunes enfocadas en algebra lineal y estadística </a:t>
            </a:r>
          </a:p>
          <a:p>
            <a:endParaRPr lang="es-CL" dirty="0"/>
          </a:p>
        </p:txBody>
      </p:sp>
      <p:sp>
        <p:nvSpPr>
          <p:cNvPr id="4" name="Marcador de número de diapositiva 3"/>
          <p:cNvSpPr>
            <a:spLocks noGrp="1"/>
          </p:cNvSpPr>
          <p:nvPr>
            <p:ph type="sldNum" sz="quarter" idx="5"/>
          </p:nvPr>
        </p:nvSpPr>
        <p:spPr/>
        <p:txBody>
          <a:bodyPr/>
          <a:lstStyle/>
          <a:p>
            <a:fld id="{8C1BB3DD-36DF-4946-BFAB-01AFCEAFBFD8}" type="slidenum">
              <a:rPr lang="es-CL" smtClean="0"/>
              <a:t>8</a:t>
            </a:fld>
            <a:endParaRPr lang="es-CL"/>
          </a:p>
        </p:txBody>
      </p:sp>
    </p:spTree>
    <p:extLst>
      <p:ext uri="{BB962C8B-B14F-4D97-AF65-F5344CB8AC3E}">
        <p14:creationId xmlns:p14="http://schemas.microsoft.com/office/powerpoint/2010/main" val="16327352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340F7A8C-3878-4BE8-BB6F-9AE29A81EA04}" type="datetimeFigureOut">
              <a:rPr lang="es-CL" smtClean="0"/>
              <a:t>09-04-2019</a:t>
            </a:fld>
            <a:endParaRPr lang="es-CL"/>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s-CL"/>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BDA01F75-7CD5-45AD-9774-C8F187A94A21}" type="slidenum">
              <a:rPr lang="es-CL" smtClean="0"/>
              <a:t>‹Nº›</a:t>
            </a:fld>
            <a:endParaRPr lang="es-CL"/>
          </a:p>
        </p:txBody>
      </p:sp>
    </p:spTree>
    <p:extLst>
      <p:ext uri="{BB962C8B-B14F-4D97-AF65-F5344CB8AC3E}">
        <p14:creationId xmlns:p14="http://schemas.microsoft.com/office/powerpoint/2010/main" val="37973134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40F7A8C-3878-4BE8-BB6F-9AE29A81EA04}" type="datetimeFigureOut">
              <a:rPr lang="es-CL" smtClean="0"/>
              <a:t>09-04-2019</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BDA01F75-7CD5-45AD-9774-C8F187A94A21}" type="slidenum">
              <a:rPr lang="es-CL" smtClean="0"/>
              <a:t>‹Nº›</a:t>
            </a:fld>
            <a:endParaRPr lang="es-CL"/>
          </a:p>
        </p:txBody>
      </p:sp>
    </p:spTree>
    <p:extLst>
      <p:ext uri="{BB962C8B-B14F-4D97-AF65-F5344CB8AC3E}">
        <p14:creationId xmlns:p14="http://schemas.microsoft.com/office/powerpoint/2010/main" val="2105461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340F7A8C-3878-4BE8-BB6F-9AE29A81EA04}" type="datetimeFigureOut">
              <a:rPr lang="es-CL" smtClean="0"/>
              <a:t>09-04-2019</a:t>
            </a:fld>
            <a:endParaRPr lang="es-CL"/>
          </a:p>
        </p:txBody>
      </p:sp>
      <p:sp>
        <p:nvSpPr>
          <p:cNvPr id="5" name="Footer Placeholder 4"/>
          <p:cNvSpPr>
            <a:spLocks noGrp="1"/>
          </p:cNvSpPr>
          <p:nvPr>
            <p:ph type="ftr" sz="quarter" idx="11"/>
          </p:nvPr>
        </p:nvSpPr>
        <p:spPr>
          <a:xfrm>
            <a:off x="774923" y="5951811"/>
            <a:ext cx="7896279" cy="365125"/>
          </a:xfrm>
        </p:spPr>
        <p:txBody>
          <a:bodyPr/>
          <a:lstStyle/>
          <a:p>
            <a:endParaRPr lang="es-CL"/>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BDA01F75-7CD5-45AD-9774-C8F187A94A21}" type="slidenum">
              <a:rPr lang="es-CL" smtClean="0"/>
              <a:t>‹Nº›</a:t>
            </a:fld>
            <a:endParaRPr lang="es-CL"/>
          </a:p>
        </p:txBody>
      </p:sp>
    </p:spTree>
    <p:extLst>
      <p:ext uri="{BB962C8B-B14F-4D97-AF65-F5344CB8AC3E}">
        <p14:creationId xmlns:p14="http://schemas.microsoft.com/office/powerpoint/2010/main" val="2058634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s-ES"/>
              <a:t>Haga clic para modificar el estilo de título del patrón</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40F7A8C-3878-4BE8-BB6F-9AE29A81EA04}" type="datetimeFigureOut">
              <a:rPr lang="es-CL" smtClean="0"/>
              <a:t>09-04-2019</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a:xfrm>
            <a:off x="10558300" y="5956137"/>
            <a:ext cx="1052508" cy="365125"/>
          </a:xfrm>
        </p:spPr>
        <p:txBody>
          <a:bodyPr/>
          <a:lstStyle/>
          <a:p>
            <a:fld id="{BDA01F75-7CD5-45AD-9774-C8F187A94A21}" type="slidenum">
              <a:rPr lang="es-CL" smtClean="0"/>
              <a:t>‹Nº›</a:t>
            </a:fld>
            <a:endParaRPr lang="es-CL"/>
          </a:p>
        </p:txBody>
      </p:sp>
    </p:spTree>
    <p:extLst>
      <p:ext uri="{BB962C8B-B14F-4D97-AF65-F5344CB8AC3E}">
        <p14:creationId xmlns:p14="http://schemas.microsoft.com/office/powerpoint/2010/main" val="2469830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340F7A8C-3878-4BE8-BB6F-9AE29A81EA04}" type="datetimeFigureOut">
              <a:rPr lang="es-CL" smtClean="0"/>
              <a:t>09-04-2019</a:t>
            </a:fld>
            <a:endParaRPr lang="es-CL"/>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s-CL"/>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BDA01F75-7CD5-45AD-9774-C8F187A94A21}" type="slidenum">
              <a:rPr lang="es-CL" smtClean="0"/>
              <a:t>‹Nº›</a:t>
            </a:fld>
            <a:endParaRPr lang="es-CL"/>
          </a:p>
        </p:txBody>
      </p:sp>
    </p:spTree>
    <p:extLst>
      <p:ext uri="{BB962C8B-B14F-4D97-AF65-F5344CB8AC3E}">
        <p14:creationId xmlns:p14="http://schemas.microsoft.com/office/powerpoint/2010/main" val="4154743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340F7A8C-3878-4BE8-BB6F-9AE29A81EA04}" type="datetimeFigureOut">
              <a:rPr lang="es-CL" smtClean="0"/>
              <a:t>09-04-2019</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BDA01F75-7CD5-45AD-9774-C8F187A94A21}" type="slidenum">
              <a:rPr lang="es-CL" smtClean="0"/>
              <a:t>‹Nº›</a:t>
            </a:fld>
            <a:endParaRPr lang="es-CL"/>
          </a:p>
        </p:txBody>
      </p:sp>
    </p:spTree>
    <p:extLst>
      <p:ext uri="{BB962C8B-B14F-4D97-AF65-F5344CB8AC3E}">
        <p14:creationId xmlns:p14="http://schemas.microsoft.com/office/powerpoint/2010/main" val="47700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340F7A8C-3878-4BE8-BB6F-9AE29A81EA04}" type="datetimeFigureOut">
              <a:rPr lang="es-CL" smtClean="0"/>
              <a:t>09-04-2019</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BDA01F75-7CD5-45AD-9774-C8F187A94A21}" type="slidenum">
              <a:rPr lang="es-CL" smtClean="0"/>
              <a:t>‹Nº›</a:t>
            </a:fld>
            <a:endParaRPr lang="es-CL"/>
          </a:p>
        </p:txBody>
      </p:sp>
    </p:spTree>
    <p:extLst>
      <p:ext uri="{BB962C8B-B14F-4D97-AF65-F5344CB8AC3E}">
        <p14:creationId xmlns:p14="http://schemas.microsoft.com/office/powerpoint/2010/main" val="3024442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340F7A8C-3878-4BE8-BB6F-9AE29A81EA04}" type="datetimeFigureOut">
              <a:rPr lang="es-CL" smtClean="0"/>
              <a:t>09-04-2019</a:t>
            </a:fld>
            <a:endParaRPr lang="es-CL"/>
          </a:p>
        </p:txBody>
      </p:sp>
      <p:sp>
        <p:nvSpPr>
          <p:cNvPr id="4" name="Footer Placeholder 3"/>
          <p:cNvSpPr>
            <a:spLocks noGrp="1"/>
          </p:cNvSpPr>
          <p:nvPr>
            <p:ph type="ftr" sz="quarter" idx="11"/>
          </p:nvPr>
        </p:nvSpPr>
        <p:spPr/>
        <p:txBody>
          <a:bodyPr/>
          <a:lstStyle/>
          <a:p>
            <a:endParaRPr lang="es-CL"/>
          </a:p>
        </p:txBody>
      </p:sp>
      <p:sp>
        <p:nvSpPr>
          <p:cNvPr id="5" name="Slide Number Placeholder 4"/>
          <p:cNvSpPr>
            <a:spLocks noGrp="1"/>
          </p:cNvSpPr>
          <p:nvPr>
            <p:ph type="sldNum" sz="quarter" idx="12"/>
          </p:nvPr>
        </p:nvSpPr>
        <p:spPr/>
        <p:txBody>
          <a:bodyPr/>
          <a:lstStyle/>
          <a:p>
            <a:fld id="{BDA01F75-7CD5-45AD-9774-C8F187A94A21}" type="slidenum">
              <a:rPr lang="es-CL" smtClean="0"/>
              <a:t>‹Nº›</a:t>
            </a:fld>
            <a:endParaRPr lang="es-CL"/>
          </a:p>
        </p:txBody>
      </p:sp>
    </p:spTree>
    <p:extLst>
      <p:ext uri="{BB962C8B-B14F-4D97-AF65-F5344CB8AC3E}">
        <p14:creationId xmlns:p14="http://schemas.microsoft.com/office/powerpoint/2010/main" val="797955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0F7A8C-3878-4BE8-BB6F-9AE29A81EA04}" type="datetimeFigureOut">
              <a:rPr lang="es-CL" smtClean="0"/>
              <a:t>09-04-2019</a:t>
            </a:fld>
            <a:endParaRPr lang="es-CL"/>
          </a:p>
        </p:txBody>
      </p:sp>
      <p:sp>
        <p:nvSpPr>
          <p:cNvPr id="3" name="Footer Placeholder 2"/>
          <p:cNvSpPr>
            <a:spLocks noGrp="1"/>
          </p:cNvSpPr>
          <p:nvPr>
            <p:ph type="ftr" sz="quarter" idx="11"/>
          </p:nvPr>
        </p:nvSpPr>
        <p:spPr/>
        <p:txBody>
          <a:bodyPr/>
          <a:lstStyle/>
          <a:p>
            <a:endParaRPr lang="es-CL"/>
          </a:p>
        </p:txBody>
      </p:sp>
      <p:sp>
        <p:nvSpPr>
          <p:cNvPr id="4" name="Slide Number Placeholder 3"/>
          <p:cNvSpPr>
            <a:spLocks noGrp="1"/>
          </p:cNvSpPr>
          <p:nvPr>
            <p:ph type="sldNum" sz="quarter" idx="12"/>
          </p:nvPr>
        </p:nvSpPr>
        <p:spPr/>
        <p:txBody>
          <a:bodyPr/>
          <a:lstStyle/>
          <a:p>
            <a:fld id="{BDA01F75-7CD5-45AD-9774-C8F187A94A21}" type="slidenum">
              <a:rPr lang="es-CL" smtClean="0"/>
              <a:t>‹Nº›</a:t>
            </a:fld>
            <a:endParaRPr lang="es-CL"/>
          </a:p>
        </p:txBody>
      </p:sp>
    </p:spTree>
    <p:extLst>
      <p:ext uri="{BB962C8B-B14F-4D97-AF65-F5344CB8AC3E}">
        <p14:creationId xmlns:p14="http://schemas.microsoft.com/office/powerpoint/2010/main" val="2262096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40F7A8C-3878-4BE8-BB6F-9AE29A81EA04}" type="datetimeFigureOut">
              <a:rPr lang="es-CL" smtClean="0"/>
              <a:t>09-04-2019</a:t>
            </a:fld>
            <a:endParaRPr lang="es-CL"/>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s-CL"/>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BDA01F75-7CD5-45AD-9774-C8F187A94A21}" type="slidenum">
              <a:rPr lang="es-CL" smtClean="0"/>
              <a:t>‹Nº›</a:t>
            </a:fld>
            <a:endParaRPr lang="es-CL"/>
          </a:p>
        </p:txBody>
      </p:sp>
    </p:spTree>
    <p:extLst>
      <p:ext uri="{BB962C8B-B14F-4D97-AF65-F5344CB8AC3E}">
        <p14:creationId xmlns:p14="http://schemas.microsoft.com/office/powerpoint/2010/main" val="41241708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40F7A8C-3878-4BE8-BB6F-9AE29A81EA04}" type="datetimeFigureOut">
              <a:rPr lang="es-CL" smtClean="0"/>
              <a:t>09-04-2019</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BDA01F75-7CD5-45AD-9774-C8F187A94A21}" type="slidenum">
              <a:rPr lang="es-CL" smtClean="0"/>
              <a:t>‹Nº›</a:t>
            </a:fld>
            <a:endParaRPr lang="es-CL"/>
          </a:p>
        </p:txBody>
      </p:sp>
    </p:spTree>
    <p:extLst>
      <p:ext uri="{BB962C8B-B14F-4D97-AF65-F5344CB8AC3E}">
        <p14:creationId xmlns:p14="http://schemas.microsoft.com/office/powerpoint/2010/main" val="33357024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340F7A8C-3878-4BE8-BB6F-9AE29A81EA04}" type="datetimeFigureOut">
              <a:rPr lang="es-CL" smtClean="0"/>
              <a:t>09-04-2019</a:t>
            </a:fld>
            <a:endParaRPr lang="es-CL"/>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s-CL"/>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BDA01F75-7CD5-45AD-9774-C8F187A94A21}" type="slidenum">
              <a:rPr lang="es-CL" smtClean="0"/>
              <a:t>‹Nº›</a:t>
            </a:fld>
            <a:endParaRPr lang="es-CL"/>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15598576"/>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B5D795CF-5F70-4821-BB11-0B2B8FCCD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73B1AC31-0B6C-4781-BA06-16BE17F8AF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9"/>
            <a:ext cx="7498616"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37F71A4A-DEFA-464D-8E7E-D2B56929ECC2}"/>
              </a:ext>
            </a:extLst>
          </p:cNvPr>
          <p:cNvSpPr>
            <a:spLocks noGrp="1"/>
          </p:cNvSpPr>
          <p:nvPr>
            <p:ph type="ctrTitle"/>
          </p:nvPr>
        </p:nvSpPr>
        <p:spPr>
          <a:xfrm>
            <a:off x="4497963" y="1029970"/>
            <a:ext cx="6798608" cy="1885844"/>
          </a:xfrm>
        </p:spPr>
        <p:txBody>
          <a:bodyPr>
            <a:normAutofit/>
          </a:bodyPr>
          <a:lstStyle/>
          <a:p>
            <a:r>
              <a:rPr lang="es-CL" dirty="0">
                <a:solidFill>
                  <a:srgbClr val="FFFFFF"/>
                </a:solidFill>
              </a:rPr>
              <a:t>Plataforma de soporte de proyectos big data</a:t>
            </a:r>
          </a:p>
        </p:txBody>
      </p:sp>
      <p:sp>
        <p:nvSpPr>
          <p:cNvPr id="3" name="Subtítulo 2">
            <a:extLst>
              <a:ext uri="{FF2B5EF4-FFF2-40B4-BE49-F238E27FC236}">
                <a16:creationId xmlns:a16="http://schemas.microsoft.com/office/drawing/2014/main" id="{FC62C14B-FFA0-492D-B73A-4D95468524CC}"/>
              </a:ext>
            </a:extLst>
          </p:cNvPr>
          <p:cNvSpPr>
            <a:spLocks noGrp="1"/>
          </p:cNvSpPr>
          <p:nvPr>
            <p:ph type="subTitle" idx="1"/>
          </p:nvPr>
        </p:nvSpPr>
        <p:spPr>
          <a:xfrm>
            <a:off x="4579243" y="3505095"/>
            <a:ext cx="6798608" cy="1733655"/>
          </a:xfrm>
        </p:spPr>
        <p:txBody>
          <a:bodyPr>
            <a:normAutofit/>
          </a:bodyPr>
          <a:lstStyle/>
          <a:p>
            <a:r>
              <a:rPr lang="es-CL">
                <a:solidFill>
                  <a:srgbClr val="EBEBEB"/>
                </a:solidFill>
              </a:rPr>
              <a:t>Proyecto de titulo 1</a:t>
            </a:r>
          </a:p>
          <a:p>
            <a:r>
              <a:rPr lang="es-CL">
                <a:solidFill>
                  <a:srgbClr val="EBEBEB"/>
                </a:solidFill>
              </a:rPr>
              <a:t>Hito 1</a:t>
            </a:r>
          </a:p>
          <a:p>
            <a:r>
              <a:rPr lang="es-CL">
                <a:solidFill>
                  <a:srgbClr val="EBEBEB"/>
                </a:solidFill>
              </a:rPr>
              <a:t>Nombre David Córdova Cordero</a:t>
            </a:r>
          </a:p>
        </p:txBody>
      </p:sp>
      <p:pic>
        <p:nvPicPr>
          <p:cNvPr id="1026" name="Picture 2" descr="Resultado de imagen para universidad nacional andres bello logo">
            <a:extLst>
              <a:ext uri="{FF2B5EF4-FFF2-40B4-BE49-F238E27FC236}">
                <a16:creationId xmlns:a16="http://schemas.microsoft.com/office/drawing/2014/main" id="{7FE25B83-E29E-412D-836B-2D703D5CCE8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4008" y="1882576"/>
            <a:ext cx="3058835" cy="29288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0463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B3C370-464C-4E3E-A41F-40B93C2C8363}"/>
              </a:ext>
            </a:extLst>
          </p:cNvPr>
          <p:cNvSpPr>
            <a:spLocks noGrp="1"/>
          </p:cNvSpPr>
          <p:nvPr>
            <p:ph type="title"/>
          </p:nvPr>
        </p:nvSpPr>
        <p:spPr/>
        <p:txBody>
          <a:bodyPr/>
          <a:lstStyle/>
          <a:p>
            <a:r>
              <a:rPr lang="es-CL" dirty="0"/>
              <a:t>				Limitaciones y restricciones </a:t>
            </a:r>
          </a:p>
        </p:txBody>
      </p:sp>
      <p:sp>
        <p:nvSpPr>
          <p:cNvPr id="3" name="Marcador de contenido 2">
            <a:extLst>
              <a:ext uri="{FF2B5EF4-FFF2-40B4-BE49-F238E27FC236}">
                <a16:creationId xmlns:a16="http://schemas.microsoft.com/office/drawing/2014/main" id="{06B4DD4D-A368-4EA8-8D01-EE349E20F9C1}"/>
              </a:ext>
            </a:extLst>
          </p:cNvPr>
          <p:cNvSpPr>
            <a:spLocks noGrp="1"/>
          </p:cNvSpPr>
          <p:nvPr>
            <p:ph idx="1"/>
          </p:nvPr>
        </p:nvSpPr>
        <p:spPr>
          <a:xfrm>
            <a:off x="353088" y="2029365"/>
            <a:ext cx="11143668" cy="4142844"/>
          </a:xfrm>
        </p:spPr>
        <p:txBody>
          <a:bodyPr>
            <a:normAutofit/>
          </a:bodyPr>
          <a:lstStyle/>
          <a:p>
            <a:pPr lvl="1"/>
            <a:r>
              <a:rPr lang="es-CL" b="1" dirty="0"/>
              <a:t>Limitaciones.</a:t>
            </a:r>
            <a:endParaRPr lang="es-CL" sz="2400" b="1" dirty="0"/>
          </a:p>
          <a:p>
            <a:pPr lvl="0"/>
            <a:r>
              <a:rPr lang="es-CL" dirty="0"/>
              <a:t>Los usuarios deben tener acceso a internet para ocupar la plataforma.</a:t>
            </a:r>
            <a:endParaRPr lang="es-CL" sz="2400" dirty="0"/>
          </a:p>
          <a:p>
            <a:pPr lvl="0"/>
            <a:r>
              <a:rPr lang="es-CL" dirty="0"/>
              <a:t>Deben utilizar un browser o explorador web para acceder a la plataforma.</a:t>
            </a:r>
            <a:endParaRPr lang="es-CL" sz="2400" dirty="0"/>
          </a:p>
          <a:p>
            <a:pPr lvl="0"/>
            <a:r>
              <a:rPr lang="es-CL" dirty="0"/>
              <a:t>No envía notificaciones</a:t>
            </a:r>
            <a:endParaRPr lang="es-CL" sz="2400" dirty="0"/>
          </a:p>
          <a:p>
            <a:pPr lvl="0"/>
            <a:r>
              <a:rPr lang="es-CL" dirty="0"/>
              <a:t>Los datos perdidos en el equipo no es responsabilidad de la plataforma.</a:t>
            </a:r>
            <a:endParaRPr lang="es-CL" sz="2400" dirty="0"/>
          </a:p>
          <a:p>
            <a:pPr marL="0" lvl="0" indent="0">
              <a:buNone/>
            </a:pPr>
            <a:endParaRPr lang="es-CL" sz="2400" dirty="0"/>
          </a:p>
          <a:p>
            <a:pPr lvl="1"/>
            <a:r>
              <a:rPr lang="es-CL" b="1" dirty="0"/>
              <a:t>Restricciones.</a:t>
            </a:r>
            <a:endParaRPr lang="es-CL" sz="2400" b="1" dirty="0"/>
          </a:p>
          <a:p>
            <a:pPr lvl="0"/>
            <a:r>
              <a:rPr lang="es-CL" dirty="0"/>
              <a:t>La aplicación deberá mantener sesión de usuario.</a:t>
            </a:r>
            <a:endParaRPr lang="es-CL" sz="2400" dirty="0"/>
          </a:p>
          <a:p>
            <a:pPr lvl="0"/>
            <a:r>
              <a:rPr lang="es-CL" dirty="0"/>
              <a:t>Los usuarios no tendrán acceso a internet</a:t>
            </a:r>
            <a:endParaRPr lang="es-CL" sz="2400" dirty="0"/>
          </a:p>
          <a:p>
            <a:pPr lvl="0"/>
            <a:r>
              <a:rPr lang="es-CL" dirty="0"/>
              <a:t>El sistema deberá almacenar por un periodo de 3 meses las tarjas generadas.</a:t>
            </a:r>
            <a:endParaRPr lang="es-CL" sz="2400" dirty="0"/>
          </a:p>
          <a:p>
            <a:endParaRPr lang="es-CL" dirty="0"/>
          </a:p>
        </p:txBody>
      </p:sp>
    </p:spTree>
    <p:extLst>
      <p:ext uri="{BB962C8B-B14F-4D97-AF65-F5344CB8AC3E}">
        <p14:creationId xmlns:p14="http://schemas.microsoft.com/office/powerpoint/2010/main" val="2691906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A12A23-482E-4207-900E-1AF86F6B39F7}"/>
              </a:ext>
            </a:extLst>
          </p:cNvPr>
          <p:cNvSpPr>
            <a:spLocks noGrp="1"/>
          </p:cNvSpPr>
          <p:nvPr>
            <p:ph type="title"/>
          </p:nvPr>
        </p:nvSpPr>
        <p:spPr>
          <a:xfrm>
            <a:off x="581192" y="702156"/>
            <a:ext cx="11029616" cy="868227"/>
          </a:xfrm>
        </p:spPr>
        <p:txBody>
          <a:bodyPr/>
          <a:lstStyle/>
          <a:p>
            <a:r>
              <a:rPr lang="es-CL" dirty="0"/>
              <a:t>							Situación futura</a:t>
            </a:r>
          </a:p>
        </p:txBody>
      </p:sp>
      <p:sp>
        <p:nvSpPr>
          <p:cNvPr id="3" name="Marcador de contenido 2">
            <a:extLst>
              <a:ext uri="{FF2B5EF4-FFF2-40B4-BE49-F238E27FC236}">
                <a16:creationId xmlns:a16="http://schemas.microsoft.com/office/drawing/2014/main" id="{669D5BFB-2FB9-4199-8693-03A334F9EF80}"/>
              </a:ext>
            </a:extLst>
          </p:cNvPr>
          <p:cNvSpPr>
            <a:spLocks noGrp="1"/>
          </p:cNvSpPr>
          <p:nvPr>
            <p:ph idx="1"/>
          </p:nvPr>
        </p:nvSpPr>
        <p:spPr>
          <a:xfrm>
            <a:off x="581192" y="2077278"/>
            <a:ext cx="11029615" cy="4681331"/>
          </a:xfrm>
        </p:spPr>
        <p:txBody>
          <a:bodyPr>
            <a:normAutofit lnSpcReduction="10000"/>
          </a:bodyPr>
          <a:lstStyle/>
          <a:p>
            <a:pPr marL="36000" indent="0">
              <a:buNone/>
            </a:pPr>
            <a:r>
              <a:rPr lang="es-CL" sz="1600" b="1" dirty="0"/>
              <a:t>Factibilidad operativa</a:t>
            </a:r>
          </a:p>
          <a:p>
            <a:pPr lvl="2"/>
            <a:r>
              <a:rPr lang="es-CL" sz="1600" dirty="0"/>
              <a:t>La factibilidad operativa comprende una determinación de la probabilidad de que un nuevo sistema se use como se supone, aprovechando los beneficios que entrega a todos los usuarios clientes. </a:t>
            </a:r>
          </a:p>
          <a:p>
            <a:pPr lvl="3"/>
            <a:r>
              <a:rPr lang="es-CL" sz="1600" dirty="0"/>
              <a:t>Operación garantizada</a:t>
            </a:r>
          </a:p>
          <a:p>
            <a:pPr lvl="3"/>
            <a:r>
              <a:rPr lang="es-CL" sz="1600" dirty="0"/>
              <a:t>Uso garantizado</a:t>
            </a:r>
          </a:p>
          <a:p>
            <a:pPr lvl="2"/>
            <a:r>
              <a:rPr lang="es-CL" sz="1600" dirty="0"/>
              <a:t>El correcto funcionamiento de la plataforma dependerá siempre a la capacidad de los empleados para poder utilizarlo</a:t>
            </a:r>
          </a:p>
          <a:p>
            <a:pPr marL="0" indent="0">
              <a:buNone/>
            </a:pPr>
            <a:r>
              <a:rPr lang="es-CL" sz="1600" b="1" dirty="0"/>
              <a:t>Factibilidad técnica</a:t>
            </a:r>
          </a:p>
          <a:p>
            <a:pPr lvl="2"/>
            <a:r>
              <a:rPr lang="es-CL" sz="1600" b="1" dirty="0"/>
              <a:t>	</a:t>
            </a:r>
            <a:r>
              <a:rPr lang="es-CL" sz="1600" dirty="0"/>
              <a:t>Hoy en día las plataformas más grandes tanto Amazon web </a:t>
            </a:r>
            <a:r>
              <a:rPr lang="es-CL" sz="1600" dirty="0" err="1"/>
              <a:t>service</a:t>
            </a:r>
            <a:r>
              <a:rPr lang="es-CL" sz="1600" dirty="0"/>
              <a:t> como Microsoft Azure ocupan herramientas distintas para poder realizar sus labores, pero con las investigaciones realizadas se corrobora que ambas empresas si pueden implementar herramientas que la competencia ocupa para combinarlas con las que utilizan, todo esto para dar mejora a sus sistemas, u/o realizar nuevas plataformas</a:t>
            </a:r>
            <a:endParaRPr lang="es-CL" sz="1600" b="1" dirty="0"/>
          </a:p>
          <a:p>
            <a:pPr marL="0" indent="0">
              <a:buNone/>
            </a:pPr>
            <a:r>
              <a:rPr lang="es-CL" sz="1600" b="1" dirty="0"/>
              <a:t>La Factibilidad Económica </a:t>
            </a:r>
          </a:p>
          <a:p>
            <a:pPr lvl="2"/>
            <a:r>
              <a:rPr lang="es-CL" sz="1600" dirty="0"/>
              <a:t>Es de vital importancia, dado que la utilización de nuevas herramientas conlleva otros costos los cuales se debe solventar, es por eso que se debe tener claro si se tienen los recursos para poder financiar el uso de nuevas herramientas y de nubes para albergar la plataforma.</a:t>
            </a:r>
          </a:p>
          <a:p>
            <a:endParaRPr lang="es-CL" dirty="0"/>
          </a:p>
        </p:txBody>
      </p:sp>
    </p:spTree>
    <p:extLst>
      <p:ext uri="{BB962C8B-B14F-4D97-AF65-F5344CB8AC3E}">
        <p14:creationId xmlns:p14="http://schemas.microsoft.com/office/powerpoint/2010/main" val="3708768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FC5C64-D5CC-4A56-846B-14C7D898DC7A}"/>
              </a:ext>
            </a:extLst>
          </p:cNvPr>
          <p:cNvSpPr>
            <a:spLocks noGrp="1"/>
          </p:cNvSpPr>
          <p:nvPr>
            <p:ph type="title"/>
          </p:nvPr>
        </p:nvSpPr>
        <p:spPr/>
        <p:txBody>
          <a:bodyPr/>
          <a:lstStyle/>
          <a:p>
            <a:r>
              <a:rPr lang="es-CL" dirty="0"/>
              <a:t>				Funcionalidades de la plataforma </a:t>
            </a:r>
          </a:p>
        </p:txBody>
      </p:sp>
      <p:sp>
        <p:nvSpPr>
          <p:cNvPr id="3" name="Marcador de contenido 2">
            <a:extLst>
              <a:ext uri="{FF2B5EF4-FFF2-40B4-BE49-F238E27FC236}">
                <a16:creationId xmlns:a16="http://schemas.microsoft.com/office/drawing/2014/main" id="{29DEEF12-C705-4160-87D9-7A2EBDD7FA2E}"/>
              </a:ext>
            </a:extLst>
          </p:cNvPr>
          <p:cNvSpPr>
            <a:spLocks noGrp="1"/>
          </p:cNvSpPr>
          <p:nvPr>
            <p:ph idx="1"/>
          </p:nvPr>
        </p:nvSpPr>
        <p:spPr/>
        <p:txBody>
          <a:bodyPr/>
          <a:lstStyle/>
          <a:p>
            <a:pPr lvl="0"/>
            <a:r>
              <a:rPr lang="es-CL" dirty="0"/>
              <a:t>RF1. La plataforma debe solicitar usuario y contraseña de ingreso para acceder a la plataforma.</a:t>
            </a:r>
          </a:p>
          <a:p>
            <a:pPr lvl="0"/>
            <a:r>
              <a:rPr lang="es-CL" dirty="0"/>
              <a:t>RF2. La plataforma debe manejar perfiles de usuarios para limitar acceso entre los distintos tipos de usuarios.</a:t>
            </a:r>
          </a:p>
          <a:p>
            <a:pPr lvl="0"/>
            <a:r>
              <a:rPr lang="es-CL" dirty="0"/>
              <a:t>RF3. La plataforma debe usar validaciones para el correcto ingreso de la información antes de ser almacenada en la base de datos.</a:t>
            </a:r>
          </a:p>
          <a:p>
            <a:pPr lvl="0"/>
            <a:r>
              <a:rPr lang="es-CL" dirty="0"/>
              <a:t>RF4. La plataforma debe poder localizar, procesar y analizar los datos que el usuario quiera.</a:t>
            </a:r>
          </a:p>
          <a:p>
            <a:pPr lvl="0"/>
            <a:r>
              <a:rPr lang="es-CL" dirty="0"/>
              <a:t>RF5. El usuario debe poder acceder desde cualquier lugar con su usuario y contraseña</a:t>
            </a:r>
          </a:p>
          <a:p>
            <a:pPr lvl="0"/>
            <a:r>
              <a:rPr lang="es-CL" dirty="0"/>
              <a:t>RF6. El sistema debe de dar toda la seguridad a los datos guardando todos los registros de sus movimientos.</a:t>
            </a:r>
          </a:p>
          <a:p>
            <a:endParaRPr lang="es-CL" dirty="0"/>
          </a:p>
        </p:txBody>
      </p:sp>
    </p:spTree>
    <p:extLst>
      <p:ext uri="{BB962C8B-B14F-4D97-AF65-F5344CB8AC3E}">
        <p14:creationId xmlns:p14="http://schemas.microsoft.com/office/powerpoint/2010/main" val="1976760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425BCC-FCD4-4CDE-A251-C17B60101678}"/>
              </a:ext>
            </a:extLst>
          </p:cNvPr>
          <p:cNvSpPr>
            <a:spLocks noGrp="1"/>
          </p:cNvSpPr>
          <p:nvPr>
            <p:ph type="title"/>
          </p:nvPr>
        </p:nvSpPr>
        <p:spPr/>
        <p:txBody>
          <a:bodyPr/>
          <a:lstStyle/>
          <a:p>
            <a:r>
              <a:rPr lang="es-CL" dirty="0"/>
              <a:t>					Metodologías de desarrollo</a:t>
            </a:r>
          </a:p>
        </p:txBody>
      </p:sp>
      <p:sp>
        <p:nvSpPr>
          <p:cNvPr id="3" name="Marcador de contenido 2">
            <a:extLst>
              <a:ext uri="{FF2B5EF4-FFF2-40B4-BE49-F238E27FC236}">
                <a16:creationId xmlns:a16="http://schemas.microsoft.com/office/drawing/2014/main" id="{33729F78-C023-4DC0-8E8D-E0F55A97F05C}"/>
              </a:ext>
            </a:extLst>
          </p:cNvPr>
          <p:cNvSpPr>
            <a:spLocks noGrp="1"/>
          </p:cNvSpPr>
          <p:nvPr>
            <p:ph sz="half" idx="1"/>
          </p:nvPr>
        </p:nvSpPr>
        <p:spPr>
          <a:xfrm>
            <a:off x="581193" y="2228003"/>
            <a:ext cx="5422390" cy="1958986"/>
          </a:xfrm>
        </p:spPr>
        <p:txBody>
          <a:bodyPr>
            <a:normAutofit fontScale="85000" lnSpcReduction="10000"/>
          </a:bodyPr>
          <a:lstStyle/>
          <a:p>
            <a:r>
              <a:rPr lang="es-CL" dirty="0"/>
              <a:t>Metodología scrum </a:t>
            </a:r>
          </a:p>
          <a:p>
            <a:r>
              <a:rPr lang="es-CL" dirty="0"/>
              <a:t>El presente proyecto utilizara el enfoque metodológico scrum, ya que este se enfoca en las prácticas de organización y gestión.</a:t>
            </a:r>
          </a:p>
          <a:p>
            <a:r>
              <a:rPr lang="es-CL" dirty="0"/>
              <a:t>Al trabajar con la metodología Scrum sé que se libere un tipo producto al final de cada iteración. Las cuales están diseñadas para ser cortas y de duración fija. Este se enfoca en entregar una solución funcional cada poco tiempo.</a:t>
            </a:r>
          </a:p>
          <a:p>
            <a:endParaRPr lang="es-CL" dirty="0"/>
          </a:p>
        </p:txBody>
      </p:sp>
      <p:sp>
        <p:nvSpPr>
          <p:cNvPr id="4" name="Marcador de contenido 3">
            <a:extLst>
              <a:ext uri="{FF2B5EF4-FFF2-40B4-BE49-F238E27FC236}">
                <a16:creationId xmlns:a16="http://schemas.microsoft.com/office/drawing/2014/main" id="{6B31B34E-4CCC-475D-99D7-0D48C3C49179}"/>
              </a:ext>
            </a:extLst>
          </p:cNvPr>
          <p:cNvSpPr>
            <a:spLocks noGrp="1"/>
          </p:cNvSpPr>
          <p:nvPr>
            <p:ph sz="half" idx="2"/>
          </p:nvPr>
        </p:nvSpPr>
        <p:spPr>
          <a:xfrm>
            <a:off x="6188419" y="1942415"/>
            <a:ext cx="5422392" cy="2530161"/>
          </a:xfrm>
        </p:spPr>
        <p:txBody>
          <a:bodyPr>
            <a:normAutofit fontScale="85000" lnSpcReduction="10000"/>
          </a:bodyPr>
          <a:lstStyle/>
          <a:p>
            <a:r>
              <a:rPr lang="es-CL" dirty="0"/>
              <a:t>Metodología Prototipo </a:t>
            </a:r>
          </a:p>
          <a:p>
            <a:pPr marL="0" indent="0">
              <a:buNone/>
            </a:pPr>
            <a:r>
              <a:rPr lang="es-CL" dirty="0"/>
              <a:t>La realización de una plataforma de desarrollo para proyecto Big Data, es un proyecto en el cual no se puede tener un resultado final de forma rápida, es un proyecto en el cual siempre surgirán nuevas actualizaciones que puedan mejorar el sistema, es por eso que se usar método prototipo es la mejor opción ya que este al permitir entrega de prototipo también permite en cada prototipo ir incorporando nuevas funcionalidades hasta llegara al producto final planeado.</a:t>
            </a:r>
          </a:p>
          <a:p>
            <a:endParaRPr lang="es-CL" dirty="0"/>
          </a:p>
        </p:txBody>
      </p:sp>
      <p:pic>
        <p:nvPicPr>
          <p:cNvPr id="8194" name="Picture 2" descr="Imagen relacionada">
            <a:extLst>
              <a:ext uri="{FF2B5EF4-FFF2-40B4-BE49-F238E27FC236}">
                <a16:creationId xmlns:a16="http://schemas.microsoft.com/office/drawing/2014/main" id="{27586594-63FF-46E8-999C-8DD7DB8676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30903" y="4044526"/>
            <a:ext cx="4597583" cy="2681924"/>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n 6" descr="Resultado de imagen para scrum">
            <a:extLst>
              <a:ext uri="{FF2B5EF4-FFF2-40B4-BE49-F238E27FC236}">
                <a16:creationId xmlns:a16="http://schemas.microsoft.com/office/drawing/2014/main" id="{8FF27FE8-BC77-4762-874B-46F57B02D93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65922" y="4044526"/>
            <a:ext cx="5337660" cy="2612044"/>
          </a:xfrm>
          <a:prstGeom prst="rect">
            <a:avLst/>
          </a:prstGeom>
          <a:noFill/>
          <a:ln>
            <a:noFill/>
          </a:ln>
        </p:spPr>
      </p:pic>
    </p:spTree>
    <p:extLst>
      <p:ext uri="{BB962C8B-B14F-4D97-AF65-F5344CB8AC3E}">
        <p14:creationId xmlns:p14="http://schemas.microsoft.com/office/powerpoint/2010/main" val="4082084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910DD7-A88F-44A4-8CDA-3116AD22E7AC}"/>
              </a:ext>
            </a:extLst>
          </p:cNvPr>
          <p:cNvSpPr>
            <a:spLocks noGrp="1"/>
          </p:cNvSpPr>
          <p:nvPr>
            <p:ph type="title"/>
          </p:nvPr>
        </p:nvSpPr>
        <p:spPr/>
        <p:txBody>
          <a:bodyPr/>
          <a:lstStyle/>
          <a:p>
            <a:r>
              <a:rPr lang="es-CL" dirty="0"/>
              <a:t>					Roles Metodología scrum</a:t>
            </a:r>
          </a:p>
        </p:txBody>
      </p:sp>
      <p:graphicFrame>
        <p:nvGraphicFramePr>
          <p:cNvPr id="5" name="Marcador de contenido 4">
            <a:extLst>
              <a:ext uri="{FF2B5EF4-FFF2-40B4-BE49-F238E27FC236}">
                <a16:creationId xmlns:a16="http://schemas.microsoft.com/office/drawing/2014/main" id="{639A1589-0A1C-455A-9F5F-9728EF6A7B65}"/>
              </a:ext>
            </a:extLst>
          </p:cNvPr>
          <p:cNvGraphicFramePr>
            <a:graphicFrameLocks noGrp="1"/>
          </p:cNvGraphicFramePr>
          <p:nvPr>
            <p:ph sz="half" idx="1"/>
            <p:extLst>
              <p:ext uri="{D42A27DB-BD31-4B8C-83A1-F6EECF244321}">
                <p14:modId xmlns:p14="http://schemas.microsoft.com/office/powerpoint/2010/main" val="3229689452"/>
              </p:ext>
            </p:extLst>
          </p:nvPr>
        </p:nvGraphicFramePr>
        <p:xfrm>
          <a:off x="436880" y="2786630"/>
          <a:ext cx="5232400" cy="2922109"/>
        </p:xfrm>
        <a:graphic>
          <a:graphicData uri="http://schemas.openxmlformats.org/drawingml/2006/table">
            <a:tbl>
              <a:tblPr firstRow="1" firstCol="1" bandRow="1">
                <a:tableStyleId>{5C22544A-7EE6-4342-B048-85BDC9FD1C3A}</a:tableStyleId>
              </a:tblPr>
              <a:tblGrid>
                <a:gridCol w="2614832">
                  <a:extLst>
                    <a:ext uri="{9D8B030D-6E8A-4147-A177-3AD203B41FA5}">
                      <a16:colId xmlns:a16="http://schemas.microsoft.com/office/drawing/2014/main" val="1120579810"/>
                    </a:ext>
                  </a:extLst>
                </a:gridCol>
                <a:gridCol w="2617568">
                  <a:extLst>
                    <a:ext uri="{9D8B030D-6E8A-4147-A177-3AD203B41FA5}">
                      <a16:colId xmlns:a16="http://schemas.microsoft.com/office/drawing/2014/main" val="599381515"/>
                    </a:ext>
                  </a:extLst>
                </a:gridCol>
              </a:tblGrid>
              <a:tr h="549220">
                <a:tc>
                  <a:txBody>
                    <a:bodyPr/>
                    <a:lstStyle/>
                    <a:p>
                      <a:pPr marL="457200" algn="just">
                        <a:lnSpc>
                          <a:spcPct val="150000"/>
                        </a:lnSpc>
                        <a:spcAft>
                          <a:spcPts val="0"/>
                        </a:spcAft>
                      </a:pPr>
                      <a:r>
                        <a:rPr lang="es-CL" sz="1100">
                          <a:effectLst/>
                        </a:rPr>
                        <a:t>Rol</a:t>
                      </a:r>
                    </a:p>
                    <a:p>
                      <a:pPr marL="457200" algn="ctr">
                        <a:lnSpc>
                          <a:spcPct val="150000"/>
                        </a:lnSpc>
                        <a:spcAft>
                          <a:spcPts val="0"/>
                        </a:spcAft>
                      </a:pPr>
                      <a:r>
                        <a:rPr lang="es-CL" sz="1100">
                          <a:effectLst/>
                        </a:rPr>
                        <a:t> </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marL="457200" algn="just">
                        <a:lnSpc>
                          <a:spcPct val="150000"/>
                        </a:lnSpc>
                        <a:spcAft>
                          <a:spcPts val="0"/>
                        </a:spcAft>
                      </a:pPr>
                      <a:r>
                        <a:rPr lang="es-CL" sz="1100">
                          <a:effectLst/>
                        </a:rPr>
                        <a:t>Responsabilidad</a:t>
                      </a:r>
                      <a:endParaRPr lang="es-CL" sz="110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4067428655"/>
                  </a:ext>
                </a:extLst>
              </a:tr>
              <a:tr h="549220">
                <a:tc>
                  <a:txBody>
                    <a:bodyPr/>
                    <a:lstStyle/>
                    <a:p>
                      <a:pPr marL="457200" algn="just">
                        <a:lnSpc>
                          <a:spcPct val="150000"/>
                        </a:lnSpc>
                        <a:spcAft>
                          <a:spcPts val="0"/>
                        </a:spcAft>
                      </a:pPr>
                      <a:r>
                        <a:rPr lang="es-CL" sz="1100">
                          <a:effectLst/>
                        </a:rPr>
                        <a:t>Cliente</a:t>
                      </a:r>
                    </a:p>
                    <a:p>
                      <a:pPr marL="457200" algn="just">
                        <a:lnSpc>
                          <a:spcPct val="150000"/>
                        </a:lnSpc>
                        <a:spcAft>
                          <a:spcPts val="0"/>
                        </a:spcAft>
                      </a:pPr>
                      <a:r>
                        <a:rPr lang="es-CL" sz="1100">
                          <a:effectLst/>
                        </a:rPr>
                        <a:t> </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marL="457200" algn="just">
                        <a:lnSpc>
                          <a:spcPct val="150000"/>
                        </a:lnSpc>
                        <a:spcAft>
                          <a:spcPts val="0"/>
                        </a:spcAft>
                      </a:pPr>
                      <a:r>
                        <a:rPr lang="es-CL" sz="1100">
                          <a:effectLst/>
                        </a:rPr>
                        <a:t>Sarita González</a:t>
                      </a:r>
                      <a:endParaRPr lang="es-CL" sz="110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4037857218"/>
                  </a:ext>
                </a:extLst>
              </a:tr>
              <a:tr h="549220">
                <a:tc>
                  <a:txBody>
                    <a:bodyPr/>
                    <a:lstStyle/>
                    <a:p>
                      <a:pPr marL="457200" algn="just">
                        <a:lnSpc>
                          <a:spcPct val="150000"/>
                        </a:lnSpc>
                        <a:spcAft>
                          <a:spcPts val="0"/>
                        </a:spcAft>
                      </a:pPr>
                      <a:r>
                        <a:rPr lang="es-CL" sz="1100">
                          <a:effectLst/>
                        </a:rPr>
                        <a:t>Product Owner</a:t>
                      </a:r>
                    </a:p>
                    <a:p>
                      <a:pPr marL="457200" algn="just">
                        <a:lnSpc>
                          <a:spcPct val="150000"/>
                        </a:lnSpc>
                        <a:spcAft>
                          <a:spcPts val="0"/>
                        </a:spcAft>
                      </a:pPr>
                      <a:r>
                        <a:rPr lang="es-CL" sz="1100">
                          <a:effectLst/>
                        </a:rPr>
                        <a:t> </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marL="457200" algn="just">
                        <a:lnSpc>
                          <a:spcPct val="150000"/>
                        </a:lnSpc>
                        <a:spcAft>
                          <a:spcPts val="0"/>
                        </a:spcAft>
                      </a:pPr>
                      <a:r>
                        <a:rPr lang="es-CL" sz="1100">
                          <a:effectLst/>
                        </a:rPr>
                        <a:t>Sarita González</a:t>
                      </a:r>
                      <a:endParaRPr lang="es-CL" sz="110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3410007178"/>
                  </a:ext>
                </a:extLst>
              </a:tr>
              <a:tr h="549220">
                <a:tc>
                  <a:txBody>
                    <a:bodyPr/>
                    <a:lstStyle/>
                    <a:p>
                      <a:pPr marL="457200" algn="just">
                        <a:lnSpc>
                          <a:spcPct val="150000"/>
                        </a:lnSpc>
                        <a:spcAft>
                          <a:spcPts val="0"/>
                        </a:spcAft>
                      </a:pPr>
                      <a:r>
                        <a:rPr lang="es-CL" sz="1100">
                          <a:effectLst/>
                        </a:rPr>
                        <a:t>Scrum Máster</a:t>
                      </a:r>
                    </a:p>
                    <a:p>
                      <a:pPr marL="457200" algn="just">
                        <a:lnSpc>
                          <a:spcPct val="150000"/>
                        </a:lnSpc>
                        <a:spcAft>
                          <a:spcPts val="0"/>
                        </a:spcAft>
                      </a:pPr>
                      <a:r>
                        <a:rPr lang="es-CL" sz="1100">
                          <a:effectLst/>
                        </a:rPr>
                        <a:t> </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marL="457200" algn="just">
                        <a:lnSpc>
                          <a:spcPct val="150000"/>
                        </a:lnSpc>
                        <a:spcAft>
                          <a:spcPts val="0"/>
                        </a:spcAft>
                      </a:pPr>
                      <a:r>
                        <a:rPr lang="es-CL" sz="1100">
                          <a:effectLst/>
                        </a:rPr>
                        <a:t>David Córdova</a:t>
                      </a:r>
                      <a:endParaRPr lang="es-CL" sz="110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1981567428"/>
                  </a:ext>
                </a:extLst>
              </a:tr>
              <a:tr h="725229">
                <a:tc>
                  <a:txBody>
                    <a:bodyPr/>
                    <a:lstStyle/>
                    <a:p>
                      <a:pPr marL="457200" algn="just">
                        <a:lnSpc>
                          <a:spcPct val="150000"/>
                        </a:lnSpc>
                        <a:spcBef>
                          <a:spcPts val="1200"/>
                        </a:spcBef>
                        <a:spcAft>
                          <a:spcPts val="0"/>
                        </a:spcAft>
                      </a:pPr>
                      <a:r>
                        <a:rPr lang="es-CL" sz="1100">
                          <a:effectLst/>
                        </a:rPr>
                        <a:t>Equipo Scrum</a:t>
                      </a:r>
                    </a:p>
                    <a:p>
                      <a:pPr marL="457200" algn="just">
                        <a:lnSpc>
                          <a:spcPct val="150000"/>
                        </a:lnSpc>
                        <a:spcBef>
                          <a:spcPts val="1200"/>
                        </a:spcBef>
                        <a:spcAft>
                          <a:spcPts val="0"/>
                        </a:spcAft>
                      </a:pPr>
                      <a:r>
                        <a:rPr lang="es-CL" sz="1100">
                          <a:effectLst/>
                        </a:rPr>
                        <a:t> </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marL="457200" algn="just">
                        <a:lnSpc>
                          <a:spcPct val="150000"/>
                        </a:lnSpc>
                        <a:spcBef>
                          <a:spcPts val="1200"/>
                        </a:spcBef>
                        <a:spcAft>
                          <a:spcPts val="0"/>
                        </a:spcAft>
                      </a:pPr>
                      <a:r>
                        <a:rPr lang="es-CL" sz="1100" dirty="0">
                          <a:effectLst/>
                        </a:rPr>
                        <a:t>David Córdova</a:t>
                      </a:r>
                      <a:endParaRPr lang="es-CL" sz="1100" dirty="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14038324"/>
                  </a:ext>
                </a:extLst>
              </a:tr>
            </a:tbl>
          </a:graphicData>
        </a:graphic>
      </p:graphicFrame>
      <p:pic>
        <p:nvPicPr>
          <p:cNvPr id="7" name="Marcador de contenido 6" descr="Resultado de imagen para roles de scrum">
            <a:extLst>
              <a:ext uri="{FF2B5EF4-FFF2-40B4-BE49-F238E27FC236}">
                <a16:creationId xmlns:a16="http://schemas.microsoft.com/office/drawing/2014/main" id="{9DD779B7-66FA-44FC-A8EC-CFAC3A317F18}"/>
              </a:ext>
            </a:extLst>
          </p:cNvPr>
          <p:cNvPicPr>
            <a:picLocks noGrp="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096000" y="2786630"/>
            <a:ext cx="5659120" cy="2922109"/>
          </a:xfrm>
          <a:prstGeom prst="rect">
            <a:avLst/>
          </a:prstGeom>
          <a:noFill/>
          <a:ln>
            <a:noFill/>
          </a:ln>
        </p:spPr>
      </p:pic>
    </p:spTree>
    <p:extLst>
      <p:ext uri="{BB962C8B-B14F-4D97-AF65-F5344CB8AC3E}">
        <p14:creationId xmlns:p14="http://schemas.microsoft.com/office/powerpoint/2010/main" val="3383034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33">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35">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8" name="Rectangle 37">
            <a:extLst>
              <a:ext uri="{FF2B5EF4-FFF2-40B4-BE49-F238E27FC236}">
                <a16:creationId xmlns:a16="http://schemas.microsoft.com/office/drawing/2014/main" id="{993F09C6-4F57-4B05-9592-E253D8BC6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AA61B5E9-D65E-4B73-AD19-8E1F828DBDED}"/>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solidFill>
                  <a:srgbClr val="FFFFFF"/>
                </a:solidFill>
              </a:rPr>
              <a:t>Planificación del proyecto</a:t>
            </a:r>
          </a:p>
        </p:txBody>
      </p:sp>
      <p:sp>
        <p:nvSpPr>
          <p:cNvPr id="3" name="Marcador de contenido 2">
            <a:extLst>
              <a:ext uri="{FF2B5EF4-FFF2-40B4-BE49-F238E27FC236}">
                <a16:creationId xmlns:a16="http://schemas.microsoft.com/office/drawing/2014/main" id="{4D9893FD-037C-4747-8404-438C4C49B0A6}"/>
              </a:ext>
            </a:extLst>
          </p:cNvPr>
          <p:cNvSpPr>
            <a:spLocks noGrp="1"/>
          </p:cNvSpPr>
          <p:nvPr>
            <p:ph sz="half" idx="1"/>
          </p:nvPr>
        </p:nvSpPr>
        <p:spPr>
          <a:xfrm>
            <a:off x="306871" y="1803705"/>
            <a:ext cx="11029616" cy="1319106"/>
          </a:xfrm>
        </p:spPr>
        <p:txBody>
          <a:bodyPr vert="horz" lIns="91440" tIns="45720" rIns="91440" bIns="45720" rtlCol="0" anchor="ctr">
            <a:normAutofit/>
          </a:bodyPr>
          <a:lstStyle/>
          <a:p>
            <a:r>
              <a:rPr lang="es-CL" dirty="0"/>
              <a:t>Para llevar a cabo el funcionamiento del proyecto se utilizó la herramienta Microsoft Project 2016, esta permite visualizar el sprint con sus respectivas tareas que serán desarrolladas, Mostrando como se distribuyen atreves del tiempo.</a:t>
            </a:r>
            <a:endParaRPr lang="en-US" dirty="0"/>
          </a:p>
        </p:txBody>
      </p:sp>
      <p:pic>
        <p:nvPicPr>
          <p:cNvPr id="6" name="Imagen 5">
            <a:extLst>
              <a:ext uri="{FF2B5EF4-FFF2-40B4-BE49-F238E27FC236}">
                <a16:creationId xmlns:a16="http://schemas.microsoft.com/office/drawing/2014/main" id="{B0020F5D-8A10-4FAD-A1DC-85070DAA0A0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81192" y="2967464"/>
            <a:ext cx="10838647" cy="3647440"/>
          </a:xfrm>
          <a:prstGeom prst="rect">
            <a:avLst/>
          </a:prstGeom>
        </p:spPr>
      </p:pic>
    </p:spTree>
    <p:extLst>
      <p:ext uri="{BB962C8B-B14F-4D97-AF65-F5344CB8AC3E}">
        <p14:creationId xmlns:p14="http://schemas.microsoft.com/office/powerpoint/2010/main" val="1930802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764EAB-B7A5-4798-80D5-A4A09255D07A}"/>
              </a:ext>
            </a:extLst>
          </p:cNvPr>
          <p:cNvSpPr>
            <a:spLocks noGrp="1"/>
          </p:cNvSpPr>
          <p:nvPr>
            <p:ph type="title"/>
          </p:nvPr>
        </p:nvSpPr>
        <p:spPr/>
        <p:txBody>
          <a:bodyPr/>
          <a:lstStyle/>
          <a:p>
            <a:r>
              <a:rPr lang="es-CL" dirty="0"/>
              <a:t>						Plan de entregables</a:t>
            </a:r>
          </a:p>
        </p:txBody>
      </p:sp>
      <p:sp>
        <p:nvSpPr>
          <p:cNvPr id="3" name="Marcador de contenido 2">
            <a:extLst>
              <a:ext uri="{FF2B5EF4-FFF2-40B4-BE49-F238E27FC236}">
                <a16:creationId xmlns:a16="http://schemas.microsoft.com/office/drawing/2014/main" id="{B9C803A5-6CAE-4808-A064-88278B9EBD3B}"/>
              </a:ext>
            </a:extLst>
          </p:cNvPr>
          <p:cNvSpPr>
            <a:spLocks noGrp="1"/>
          </p:cNvSpPr>
          <p:nvPr>
            <p:ph idx="1"/>
          </p:nvPr>
        </p:nvSpPr>
        <p:spPr>
          <a:xfrm>
            <a:off x="581192" y="1991652"/>
            <a:ext cx="11029615" cy="1013801"/>
          </a:xfrm>
        </p:spPr>
        <p:txBody>
          <a:bodyPr>
            <a:normAutofit fontScale="85000" lnSpcReduction="10000"/>
          </a:bodyPr>
          <a:lstStyle/>
          <a:p>
            <a:r>
              <a:rPr lang="es-CL" dirty="0"/>
              <a:t>Cada sprint finalizará con un entregable que será liberado en el ambiente de prueba definido.</a:t>
            </a:r>
          </a:p>
          <a:p>
            <a:r>
              <a:rPr lang="es-CL" dirty="0"/>
              <a:t>En el primer sprint se deben tener pruebas de aceptación, las cuales son definidas por el </a:t>
            </a:r>
            <a:r>
              <a:rPr lang="es-CL" dirty="0" err="1"/>
              <a:t>Product</a:t>
            </a:r>
            <a:r>
              <a:rPr lang="es-CL" dirty="0"/>
              <a:t> </a:t>
            </a:r>
            <a:r>
              <a:rPr lang="es-CL" dirty="0" err="1"/>
              <a:t>Owner</a:t>
            </a:r>
            <a:r>
              <a:rPr lang="es-CL" dirty="0"/>
              <a:t>, al final de cada sprint el producto </a:t>
            </a:r>
            <a:r>
              <a:rPr lang="es-CL" dirty="0" err="1"/>
              <a:t>owner</a:t>
            </a:r>
            <a:r>
              <a:rPr lang="es-CL" dirty="0"/>
              <a:t> utiliza estos criterios para verificar los entregables completados, y para aceptar o rechazar los entregables. </a:t>
            </a:r>
          </a:p>
        </p:txBody>
      </p:sp>
      <p:graphicFrame>
        <p:nvGraphicFramePr>
          <p:cNvPr id="6" name="Tabla 5">
            <a:extLst>
              <a:ext uri="{FF2B5EF4-FFF2-40B4-BE49-F238E27FC236}">
                <a16:creationId xmlns:a16="http://schemas.microsoft.com/office/drawing/2014/main" id="{EF8C5BC2-1794-47C4-B04E-9BED3864917E}"/>
              </a:ext>
            </a:extLst>
          </p:cNvPr>
          <p:cNvGraphicFramePr>
            <a:graphicFrameLocks noGrp="1"/>
          </p:cNvGraphicFramePr>
          <p:nvPr>
            <p:extLst>
              <p:ext uri="{D42A27DB-BD31-4B8C-83A1-F6EECF244321}">
                <p14:modId xmlns:p14="http://schemas.microsoft.com/office/powerpoint/2010/main" val="4133232212"/>
              </p:ext>
            </p:extLst>
          </p:nvPr>
        </p:nvGraphicFramePr>
        <p:xfrm>
          <a:off x="1028453" y="3109180"/>
          <a:ext cx="9059765" cy="3313684"/>
        </p:xfrm>
        <a:graphic>
          <a:graphicData uri="http://schemas.openxmlformats.org/drawingml/2006/table">
            <a:tbl>
              <a:tblPr firstRow="1" firstCol="1" bandRow="1">
                <a:tableStyleId>{5C22544A-7EE6-4342-B048-85BDC9FD1C3A}</a:tableStyleId>
              </a:tblPr>
              <a:tblGrid>
                <a:gridCol w="605473">
                  <a:extLst>
                    <a:ext uri="{9D8B030D-6E8A-4147-A177-3AD203B41FA5}">
                      <a16:colId xmlns:a16="http://schemas.microsoft.com/office/drawing/2014/main" val="3479688612"/>
                    </a:ext>
                  </a:extLst>
                </a:gridCol>
                <a:gridCol w="1687547">
                  <a:extLst>
                    <a:ext uri="{9D8B030D-6E8A-4147-A177-3AD203B41FA5}">
                      <a16:colId xmlns:a16="http://schemas.microsoft.com/office/drawing/2014/main" val="901802986"/>
                    </a:ext>
                  </a:extLst>
                </a:gridCol>
                <a:gridCol w="1687547">
                  <a:extLst>
                    <a:ext uri="{9D8B030D-6E8A-4147-A177-3AD203B41FA5}">
                      <a16:colId xmlns:a16="http://schemas.microsoft.com/office/drawing/2014/main" val="4238792109"/>
                    </a:ext>
                  </a:extLst>
                </a:gridCol>
                <a:gridCol w="1687547">
                  <a:extLst>
                    <a:ext uri="{9D8B030D-6E8A-4147-A177-3AD203B41FA5}">
                      <a16:colId xmlns:a16="http://schemas.microsoft.com/office/drawing/2014/main" val="1043845286"/>
                    </a:ext>
                  </a:extLst>
                </a:gridCol>
                <a:gridCol w="1688629">
                  <a:extLst>
                    <a:ext uri="{9D8B030D-6E8A-4147-A177-3AD203B41FA5}">
                      <a16:colId xmlns:a16="http://schemas.microsoft.com/office/drawing/2014/main" val="322024040"/>
                    </a:ext>
                  </a:extLst>
                </a:gridCol>
                <a:gridCol w="1703022">
                  <a:extLst>
                    <a:ext uri="{9D8B030D-6E8A-4147-A177-3AD203B41FA5}">
                      <a16:colId xmlns:a16="http://schemas.microsoft.com/office/drawing/2014/main" val="3071380183"/>
                    </a:ext>
                  </a:extLst>
                </a:gridCol>
              </a:tblGrid>
              <a:tr h="546608">
                <a:tc>
                  <a:txBody>
                    <a:bodyPr/>
                    <a:lstStyle/>
                    <a:p>
                      <a:pPr algn="just">
                        <a:lnSpc>
                          <a:spcPct val="150000"/>
                        </a:lnSpc>
                        <a:spcAft>
                          <a:spcPts val="0"/>
                        </a:spcAft>
                      </a:pPr>
                      <a:r>
                        <a:rPr lang="es-CL" sz="900">
                          <a:effectLst/>
                        </a:rPr>
                        <a:t>SPRINT</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900">
                          <a:effectLst/>
                        </a:rPr>
                        <a:t>FECHA</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900">
                          <a:effectLst/>
                        </a:rPr>
                        <a:t>VERSION</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900">
                          <a:effectLst/>
                        </a:rPr>
                        <a:t>DOCUMENTOS</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900">
                          <a:effectLst/>
                        </a:rPr>
                        <a:t>AMBIENTE</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900">
                          <a:effectLst/>
                        </a:rPr>
                        <a:t>RESPONSABLE</a:t>
                      </a:r>
                      <a:endParaRPr lang="es-CL" sz="110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4198394544"/>
                  </a:ext>
                </a:extLst>
              </a:tr>
              <a:tr h="546608">
                <a:tc>
                  <a:txBody>
                    <a:bodyPr/>
                    <a:lstStyle/>
                    <a:p>
                      <a:pPr algn="just">
                        <a:lnSpc>
                          <a:spcPct val="150000"/>
                        </a:lnSpc>
                        <a:spcAft>
                          <a:spcPts val="0"/>
                        </a:spcAft>
                      </a:pPr>
                      <a:r>
                        <a:rPr lang="es-CL" sz="1600">
                          <a:effectLst/>
                        </a:rPr>
                        <a:t>1</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24/03/2019</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V1.0</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Prueba de herramientas BD</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Pruebas</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David Córdova</a:t>
                      </a:r>
                      <a:endParaRPr lang="es-CL" sz="160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1317873115"/>
                  </a:ext>
                </a:extLst>
              </a:tr>
              <a:tr h="546608">
                <a:tc>
                  <a:txBody>
                    <a:bodyPr/>
                    <a:lstStyle/>
                    <a:p>
                      <a:pPr algn="just">
                        <a:lnSpc>
                          <a:spcPct val="150000"/>
                        </a:lnSpc>
                        <a:spcAft>
                          <a:spcPts val="0"/>
                        </a:spcAft>
                      </a:pPr>
                      <a:r>
                        <a:rPr lang="es-CL" sz="1600">
                          <a:effectLst/>
                        </a:rPr>
                        <a:t>2</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31/03/2019</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V1.1</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Prueba de herramientas BD</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Pruebas</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David Córdova</a:t>
                      </a:r>
                      <a:endParaRPr lang="es-CL" sz="160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1010983797"/>
                  </a:ext>
                </a:extLst>
              </a:tr>
              <a:tr h="546608">
                <a:tc>
                  <a:txBody>
                    <a:bodyPr/>
                    <a:lstStyle/>
                    <a:p>
                      <a:pPr algn="just">
                        <a:lnSpc>
                          <a:spcPct val="150000"/>
                        </a:lnSpc>
                        <a:spcAft>
                          <a:spcPts val="0"/>
                        </a:spcAft>
                      </a:pPr>
                      <a:r>
                        <a:rPr lang="es-CL" sz="1600">
                          <a:effectLst/>
                        </a:rPr>
                        <a:t>3</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07/04/2019</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V1.2</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Prueba de herramientas BD</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Pruebas</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David Córdova</a:t>
                      </a:r>
                      <a:endParaRPr lang="es-CL" sz="160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22987464"/>
                  </a:ext>
                </a:extLst>
              </a:tr>
              <a:tr h="546608">
                <a:tc>
                  <a:txBody>
                    <a:bodyPr/>
                    <a:lstStyle/>
                    <a:p>
                      <a:pPr algn="just">
                        <a:lnSpc>
                          <a:spcPct val="150000"/>
                        </a:lnSpc>
                        <a:spcAft>
                          <a:spcPts val="0"/>
                        </a:spcAft>
                      </a:pPr>
                      <a:r>
                        <a:rPr lang="es-CL" sz="1600">
                          <a:effectLst/>
                        </a:rPr>
                        <a:t>4</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10/04/2019</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V1.3</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Prueba de herramientas BD</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a:effectLst/>
                        </a:rPr>
                        <a:t>Entregable</a:t>
                      </a:r>
                      <a:endParaRPr lang="es-CL" sz="16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600" dirty="0">
                          <a:effectLst/>
                        </a:rPr>
                        <a:t>David Córdova</a:t>
                      </a:r>
                      <a:endParaRPr lang="es-CL" sz="1600" dirty="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2357941303"/>
                  </a:ext>
                </a:extLst>
              </a:tr>
            </a:tbl>
          </a:graphicData>
        </a:graphic>
      </p:graphicFrame>
    </p:spTree>
    <p:extLst>
      <p:ext uri="{BB962C8B-B14F-4D97-AF65-F5344CB8AC3E}">
        <p14:creationId xmlns:p14="http://schemas.microsoft.com/office/powerpoint/2010/main" val="3492371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74F9E3-6846-4DDB-B384-B99FE7A52373}"/>
              </a:ext>
            </a:extLst>
          </p:cNvPr>
          <p:cNvSpPr>
            <a:spLocks noGrp="1"/>
          </p:cNvSpPr>
          <p:nvPr>
            <p:ph type="title"/>
          </p:nvPr>
        </p:nvSpPr>
        <p:spPr/>
        <p:txBody>
          <a:bodyPr/>
          <a:lstStyle/>
          <a:p>
            <a:r>
              <a:rPr lang="es-CL" dirty="0"/>
              <a:t>						Control de  versiones</a:t>
            </a:r>
          </a:p>
        </p:txBody>
      </p:sp>
      <p:sp>
        <p:nvSpPr>
          <p:cNvPr id="3" name="Marcador de contenido 2">
            <a:extLst>
              <a:ext uri="{FF2B5EF4-FFF2-40B4-BE49-F238E27FC236}">
                <a16:creationId xmlns:a16="http://schemas.microsoft.com/office/drawing/2014/main" id="{208BAD04-0023-42FF-8F4D-66509B40C20E}"/>
              </a:ext>
            </a:extLst>
          </p:cNvPr>
          <p:cNvSpPr>
            <a:spLocks noGrp="1"/>
          </p:cNvSpPr>
          <p:nvPr>
            <p:ph idx="1"/>
          </p:nvPr>
        </p:nvSpPr>
        <p:spPr>
          <a:xfrm>
            <a:off x="581192" y="2180497"/>
            <a:ext cx="11029615" cy="765904"/>
          </a:xfrm>
        </p:spPr>
        <p:txBody>
          <a:bodyPr/>
          <a:lstStyle/>
          <a:p>
            <a:r>
              <a:rPr lang="es-CL" dirty="0"/>
              <a:t>Cada línea base del proyecto será documentada en el repositorio de la aplicación TortoiseSVN la cual conectará directamente con el repositorio en la nube sourceforge.net. Véase a continuación.</a:t>
            </a:r>
          </a:p>
          <a:p>
            <a:endParaRPr lang="es-CL" dirty="0"/>
          </a:p>
        </p:txBody>
      </p:sp>
      <p:pic>
        <p:nvPicPr>
          <p:cNvPr id="4" name="Imagen 3">
            <a:extLst>
              <a:ext uri="{FF2B5EF4-FFF2-40B4-BE49-F238E27FC236}">
                <a16:creationId xmlns:a16="http://schemas.microsoft.com/office/drawing/2014/main" id="{96BED023-D13B-4CE7-AB51-B527E60F1BD7}"/>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55600" y="2651761"/>
            <a:ext cx="11135360" cy="3911599"/>
          </a:xfrm>
          <a:prstGeom prst="rect">
            <a:avLst/>
          </a:prstGeom>
        </p:spPr>
      </p:pic>
    </p:spTree>
    <p:extLst>
      <p:ext uri="{BB962C8B-B14F-4D97-AF65-F5344CB8AC3E}">
        <p14:creationId xmlns:p14="http://schemas.microsoft.com/office/powerpoint/2010/main" val="38743305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46EA312-5914-41E1-BC46-FE593A433D1E}"/>
              </a:ext>
            </a:extLst>
          </p:cNvPr>
          <p:cNvSpPr>
            <a:spLocks noGrp="1"/>
          </p:cNvSpPr>
          <p:nvPr>
            <p:ph type="title"/>
          </p:nvPr>
        </p:nvSpPr>
        <p:spPr/>
        <p:txBody>
          <a:bodyPr/>
          <a:lstStyle/>
          <a:p>
            <a:r>
              <a:rPr lang="es-CL" dirty="0"/>
              <a:t>							Gestión de cambios</a:t>
            </a:r>
          </a:p>
        </p:txBody>
      </p:sp>
      <p:pic>
        <p:nvPicPr>
          <p:cNvPr id="4" name="Marcador de contenido 3">
            <a:extLst>
              <a:ext uri="{FF2B5EF4-FFF2-40B4-BE49-F238E27FC236}">
                <a16:creationId xmlns:a16="http://schemas.microsoft.com/office/drawing/2014/main" id="{FBA74DD5-738B-4B8A-AD29-EE044A1428B5}"/>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137920" y="1981200"/>
            <a:ext cx="9865360" cy="4683759"/>
          </a:xfrm>
          <a:prstGeom prst="rect">
            <a:avLst/>
          </a:prstGeom>
        </p:spPr>
      </p:pic>
    </p:spTree>
    <p:extLst>
      <p:ext uri="{BB962C8B-B14F-4D97-AF65-F5344CB8AC3E}">
        <p14:creationId xmlns:p14="http://schemas.microsoft.com/office/powerpoint/2010/main" val="32667751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0A5BFB36-A72A-4E78-8CA5-E02F837EF55F}"/>
              </a:ext>
            </a:extLst>
          </p:cNvPr>
          <p:cNvSpPr>
            <a:spLocks noGrp="1"/>
          </p:cNvSpPr>
          <p:nvPr>
            <p:ph type="title"/>
          </p:nvPr>
        </p:nvSpPr>
        <p:spPr>
          <a:xfrm>
            <a:off x="764110" y="826346"/>
            <a:ext cx="3171905" cy="1013800"/>
          </a:xfrm>
        </p:spPr>
        <p:txBody>
          <a:bodyPr>
            <a:normAutofit/>
          </a:bodyPr>
          <a:lstStyle/>
          <a:p>
            <a:pPr>
              <a:lnSpc>
                <a:spcPct val="90000"/>
              </a:lnSpc>
            </a:pPr>
            <a:r>
              <a:rPr lang="es-CL" sz="2200">
                <a:solidFill>
                  <a:srgbClr val="FFFFFF"/>
                </a:solidFill>
              </a:rPr>
              <a:t>							Gestión de riesgos</a:t>
            </a:r>
            <a:endParaRPr lang="es-CL" sz="2200" dirty="0">
              <a:solidFill>
                <a:srgbClr val="FFFFFF"/>
              </a:solidFill>
            </a:endParaRPr>
          </a:p>
        </p:txBody>
      </p:sp>
      <p:sp>
        <p:nvSpPr>
          <p:cNvPr id="9" name="Content Placeholder 8">
            <a:extLst>
              <a:ext uri="{FF2B5EF4-FFF2-40B4-BE49-F238E27FC236}">
                <a16:creationId xmlns:a16="http://schemas.microsoft.com/office/drawing/2014/main" id="{643F0BA9-6AE9-4CA6-9E1B-7DFC58F3BAF6}"/>
              </a:ext>
            </a:extLst>
          </p:cNvPr>
          <p:cNvSpPr>
            <a:spLocks noGrp="1"/>
          </p:cNvSpPr>
          <p:nvPr>
            <p:ph idx="1"/>
          </p:nvPr>
        </p:nvSpPr>
        <p:spPr>
          <a:xfrm>
            <a:off x="764110" y="2052085"/>
            <a:ext cx="3033249" cy="3454636"/>
          </a:xfrm>
        </p:spPr>
        <p:txBody>
          <a:bodyPr anchor="t">
            <a:normAutofit/>
          </a:bodyPr>
          <a:lstStyle/>
          <a:p>
            <a:r>
              <a:rPr lang="en-US" sz="1600" dirty="0">
                <a:solidFill>
                  <a:srgbClr val="FFFFFF"/>
                </a:solidFill>
              </a:rPr>
              <a:t>RT:  </a:t>
            </a:r>
            <a:r>
              <a:rPr lang="en-US" sz="1600" dirty="0" err="1">
                <a:solidFill>
                  <a:srgbClr val="FFFFFF"/>
                </a:solidFill>
              </a:rPr>
              <a:t>Riesgo</a:t>
            </a:r>
            <a:r>
              <a:rPr lang="en-US" sz="1600" dirty="0">
                <a:solidFill>
                  <a:srgbClr val="FFFFFF"/>
                </a:solidFill>
              </a:rPr>
              <a:t> </a:t>
            </a:r>
            <a:r>
              <a:rPr lang="en-US" sz="1600" dirty="0" err="1">
                <a:solidFill>
                  <a:srgbClr val="FFFFFF"/>
                </a:solidFill>
              </a:rPr>
              <a:t>técnico</a:t>
            </a:r>
            <a:endParaRPr lang="en-US" sz="1600" dirty="0">
              <a:solidFill>
                <a:srgbClr val="FFFFFF"/>
              </a:solidFill>
            </a:endParaRPr>
          </a:p>
          <a:p>
            <a:r>
              <a:rPr lang="en-US" sz="1600" dirty="0">
                <a:solidFill>
                  <a:srgbClr val="FFFFFF"/>
                </a:solidFill>
              </a:rPr>
              <a:t>RA: </a:t>
            </a:r>
            <a:r>
              <a:rPr lang="en-US" sz="1600" dirty="0" err="1">
                <a:solidFill>
                  <a:srgbClr val="FFFFFF"/>
                </a:solidFill>
              </a:rPr>
              <a:t>Riesgos</a:t>
            </a:r>
            <a:r>
              <a:rPr lang="en-US" sz="1600" dirty="0">
                <a:solidFill>
                  <a:srgbClr val="FFFFFF"/>
                </a:solidFill>
              </a:rPr>
              <a:t> </a:t>
            </a:r>
            <a:r>
              <a:rPr lang="en-US" sz="1600" dirty="0" err="1">
                <a:solidFill>
                  <a:srgbClr val="FFFFFF"/>
                </a:solidFill>
              </a:rPr>
              <a:t>administrativos</a:t>
            </a:r>
            <a:endParaRPr lang="en-US" sz="1600" dirty="0">
              <a:solidFill>
                <a:srgbClr val="FFFFFF"/>
              </a:solidFill>
            </a:endParaRPr>
          </a:p>
          <a:p>
            <a:r>
              <a:rPr lang="en-US" sz="1600" dirty="0" err="1">
                <a:solidFill>
                  <a:srgbClr val="FFFFFF"/>
                </a:solidFill>
              </a:rPr>
              <a:t>Riesgos</a:t>
            </a:r>
            <a:r>
              <a:rPr lang="en-US" sz="1600" dirty="0">
                <a:solidFill>
                  <a:srgbClr val="FFFFFF"/>
                </a:solidFill>
              </a:rPr>
              <a:t> </a:t>
            </a:r>
            <a:r>
              <a:rPr lang="en-US" sz="1600" dirty="0" err="1">
                <a:solidFill>
                  <a:srgbClr val="FFFFFF"/>
                </a:solidFill>
              </a:rPr>
              <a:t>externos</a:t>
            </a:r>
            <a:endParaRPr lang="en-US" sz="1600" dirty="0">
              <a:solidFill>
                <a:srgbClr val="FFFFFF"/>
              </a:solidFill>
            </a:endParaRPr>
          </a:p>
        </p:txBody>
      </p:sp>
      <p:sp>
        <p:nvSpPr>
          <p:cNvPr id="16" name="Rectangle 15">
            <a:extLst>
              <a:ext uri="{FF2B5EF4-FFF2-40B4-BE49-F238E27FC236}">
                <a16:creationId xmlns:a16="http://schemas.microsoft.com/office/drawing/2014/main" id="{880E5C91-3840-45CD-9550-6827663152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5034" y="619125"/>
            <a:ext cx="7499291" cy="5607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Marcador de contenido 3">
            <a:extLst>
              <a:ext uri="{FF2B5EF4-FFF2-40B4-BE49-F238E27FC236}">
                <a16:creationId xmlns:a16="http://schemas.microsoft.com/office/drawing/2014/main" id="{89ED0D7D-C50B-44E2-8E6C-21B7087A16A9}"/>
              </a:ext>
            </a:extLst>
          </p:cNvPr>
          <p:cNvGraphicFramePr>
            <a:graphicFrameLocks/>
          </p:cNvGraphicFramePr>
          <p:nvPr>
            <p:extLst>
              <p:ext uri="{D42A27DB-BD31-4B8C-83A1-F6EECF244321}">
                <p14:modId xmlns:p14="http://schemas.microsoft.com/office/powerpoint/2010/main" val="2981669280"/>
              </p:ext>
            </p:extLst>
          </p:nvPr>
        </p:nvGraphicFramePr>
        <p:xfrm>
          <a:off x="4568800" y="1060562"/>
          <a:ext cx="6866507" cy="4598797"/>
        </p:xfrm>
        <a:graphic>
          <a:graphicData uri="http://schemas.openxmlformats.org/drawingml/2006/table">
            <a:tbl>
              <a:tblPr firstRow="1" firstCol="1" bandRow="1">
                <a:tableStyleId>{8799B23B-EC83-4686-B30A-512413B5E67A}</a:tableStyleId>
              </a:tblPr>
              <a:tblGrid>
                <a:gridCol w="313063">
                  <a:extLst>
                    <a:ext uri="{9D8B030D-6E8A-4147-A177-3AD203B41FA5}">
                      <a16:colId xmlns:a16="http://schemas.microsoft.com/office/drawing/2014/main" val="3404827449"/>
                    </a:ext>
                  </a:extLst>
                </a:gridCol>
                <a:gridCol w="1911012">
                  <a:extLst>
                    <a:ext uri="{9D8B030D-6E8A-4147-A177-3AD203B41FA5}">
                      <a16:colId xmlns:a16="http://schemas.microsoft.com/office/drawing/2014/main" val="2215153204"/>
                    </a:ext>
                  </a:extLst>
                </a:gridCol>
                <a:gridCol w="2449219">
                  <a:extLst>
                    <a:ext uri="{9D8B030D-6E8A-4147-A177-3AD203B41FA5}">
                      <a16:colId xmlns:a16="http://schemas.microsoft.com/office/drawing/2014/main" val="339173194"/>
                    </a:ext>
                  </a:extLst>
                </a:gridCol>
                <a:gridCol w="2193213">
                  <a:extLst>
                    <a:ext uri="{9D8B030D-6E8A-4147-A177-3AD203B41FA5}">
                      <a16:colId xmlns:a16="http://schemas.microsoft.com/office/drawing/2014/main" val="3784688965"/>
                    </a:ext>
                  </a:extLst>
                </a:gridCol>
              </a:tblGrid>
              <a:tr h="159198">
                <a:tc>
                  <a:txBody>
                    <a:bodyPr/>
                    <a:lstStyle/>
                    <a:p>
                      <a:pPr algn="l">
                        <a:lnSpc>
                          <a:spcPct val="150000"/>
                        </a:lnSpc>
                        <a:spcAft>
                          <a:spcPts val="0"/>
                        </a:spcAft>
                      </a:pPr>
                      <a:r>
                        <a:rPr lang="es-CL" sz="800">
                          <a:effectLst/>
                        </a:rPr>
                        <a:t>ID</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Riesgos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Mitigación </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contingencia</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542576779"/>
                  </a:ext>
                </a:extLst>
              </a:tr>
              <a:tr h="312805">
                <a:tc>
                  <a:txBody>
                    <a:bodyPr/>
                    <a:lstStyle/>
                    <a:p>
                      <a:pPr algn="l">
                        <a:lnSpc>
                          <a:spcPct val="150000"/>
                        </a:lnSpc>
                        <a:spcAft>
                          <a:spcPts val="0"/>
                        </a:spcAft>
                      </a:pPr>
                      <a:r>
                        <a:rPr lang="es-CL" sz="800">
                          <a:effectLst/>
                        </a:rPr>
                        <a:t>RT1</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Desconocimientos de herramientas o tecnología a utilizar</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Estudiar las diferentes alternativas.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 </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4210425158"/>
                  </a:ext>
                </a:extLst>
              </a:tr>
              <a:tr h="312805">
                <a:tc>
                  <a:txBody>
                    <a:bodyPr/>
                    <a:lstStyle/>
                    <a:p>
                      <a:pPr algn="l">
                        <a:lnSpc>
                          <a:spcPct val="150000"/>
                        </a:lnSpc>
                        <a:spcAft>
                          <a:spcPts val="0"/>
                        </a:spcAft>
                      </a:pPr>
                      <a:r>
                        <a:rPr lang="es-CL" sz="800">
                          <a:effectLst/>
                        </a:rPr>
                        <a:t>RT2</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Mala elección a una metodología acorde al proyecto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Tabla comparativa de las distintas metodologías a usar.</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Cambiar de metodología, adecuando las actividades ya realizada</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2351170268"/>
                  </a:ext>
                </a:extLst>
              </a:tr>
              <a:tr h="473642">
                <a:tc>
                  <a:txBody>
                    <a:bodyPr/>
                    <a:lstStyle/>
                    <a:p>
                      <a:pPr algn="l">
                        <a:lnSpc>
                          <a:spcPct val="150000"/>
                        </a:lnSpc>
                        <a:spcAft>
                          <a:spcPts val="0"/>
                        </a:spcAft>
                      </a:pPr>
                      <a:r>
                        <a:rPr lang="es-CL" sz="800">
                          <a:effectLst/>
                        </a:rPr>
                        <a:t>RT3</a:t>
                      </a:r>
                    </a:p>
                    <a:p>
                      <a:pPr algn="l">
                        <a:lnSpc>
                          <a:spcPct val="150000"/>
                        </a:lnSpc>
                        <a:spcAft>
                          <a:spcPts val="0"/>
                        </a:spcAft>
                      </a:pPr>
                      <a:r>
                        <a:rPr lang="es-CL" sz="800">
                          <a:effectLst/>
                        </a:rPr>
                        <a:t> </a:t>
                      </a:r>
                    </a:p>
                    <a:p>
                      <a:pPr algn="l">
                        <a:lnSpc>
                          <a:spcPct val="150000"/>
                        </a:lnSpc>
                        <a:spcAft>
                          <a:spcPts val="0"/>
                        </a:spcAft>
                      </a:pPr>
                      <a:r>
                        <a:rPr lang="es-CL" sz="800">
                          <a:effectLst/>
                        </a:rPr>
                        <a:t> </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dirty="0">
                          <a:effectLst/>
                        </a:rPr>
                        <a:t>Problemas en el modelo de base de datos.</a:t>
                      </a:r>
                      <a:endParaRPr lang="es-CL" sz="800" dirty="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Análisis del modelo semanalmente.</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Cambio del modelo mediante las herramientas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2100353715"/>
                  </a:ext>
                </a:extLst>
              </a:tr>
              <a:tr h="159198">
                <a:tc>
                  <a:txBody>
                    <a:bodyPr/>
                    <a:lstStyle/>
                    <a:p>
                      <a:pPr algn="l">
                        <a:lnSpc>
                          <a:spcPct val="150000"/>
                        </a:lnSpc>
                        <a:spcAft>
                          <a:spcPts val="0"/>
                        </a:spcAft>
                      </a:pPr>
                      <a:r>
                        <a:rPr lang="es-CL" sz="800">
                          <a:effectLst/>
                        </a:rPr>
                        <a:t>RT4</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Problemas en el perfil de usuario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Estudiar alternativas diferentes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Modificar código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602198904"/>
                  </a:ext>
                </a:extLst>
              </a:tr>
              <a:tr h="159198">
                <a:tc>
                  <a:txBody>
                    <a:bodyPr/>
                    <a:lstStyle/>
                    <a:p>
                      <a:pPr algn="l">
                        <a:lnSpc>
                          <a:spcPct val="150000"/>
                        </a:lnSpc>
                        <a:spcAft>
                          <a:spcPts val="0"/>
                        </a:spcAft>
                      </a:pPr>
                      <a:r>
                        <a:rPr lang="es-CL" sz="800">
                          <a:effectLst/>
                        </a:rPr>
                        <a:t>RT5</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Problemas en el código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Realizar pruebas unitarias semanales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Realizar cambio de línea de comando errónea</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4133090173"/>
                  </a:ext>
                </a:extLst>
              </a:tr>
              <a:tr h="312805">
                <a:tc>
                  <a:txBody>
                    <a:bodyPr/>
                    <a:lstStyle/>
                    <a:p>
                      <a:pPr algn="l">
                        <a:lnSpc>
                          <a:spcPct val="150000"/>
                        </a:lnSpc>
                        <a:spcAft>
                          <a:spcPts val="0"/>
                        </a:spcAft>
                      </a:pPr>
                      <a:r>
                        <a:rPr lang="es-CL" sz="800">
                          <a:effectLst/>
                        </a:rPr>
                        <a:t>RT6</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Problemas con inserción de información a la plataforma</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Analizar y estudiar las alternativas de inserción de información a la plataforma</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Modificar la forma de inserción de datos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2146123204"/>
                  </a:ext>
                </a:extLst>
              </a:tr>
              <a:tr h="159198">
                <a:tc>
                  <a:txBody>
                    <a:bodyPr/>
                    <a:lstStyle/>
                    <a:p>
                      <a:pPr algn="l">
                        <a:lnSpc>
                          <a:spcPct val="150000"/>
                        </a:lnSpc>
                        <a:spcAft>
                          <a:spcPts val="0"/>
                        </a:spcAft>
                      </a:pPr>
                      <a:r>
                        <a:rPr lang="es-CL" sz="800">
                          <a:effectLst/>
                        </a:rPr>
                        <a:t>RT7 </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Problemas en la búsqueda de información</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Analizar Rastreador de búsqueda de información</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Modificar el rastreador de búsqueda de información</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1401130217"/>
                  </a:ext>
                </a:extLst>
              </a:tr>
              <a:tr h="312805">
                <a:tc>
                  <a:txBody>
                    <a:bodyPr/>
                    <a:lstStyle/>
                    <a:p>
                      <a:pPr algn="l">
                        <a:lnSpc>
                          <a:spcPct val="150000"/>
                        </a:lnSpc>
                        <a:spcAft>
                          <a:spcPts val="0"/>
                        </a:spcAft>
                      </a:pPr>
                      <a:r>
                        <a:rPr lang="es-CL" sz="800">
                          <a:effectLst/>
                        </a:rPr>
                        <a:t>RA1</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Problemas de código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Realización de pruebas unitarias de forma semanal</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Realizar los respectivos cambios a la línea de código errónea</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2251446941"/>
                  </a:ext>
                </a:extLst>
              </a:tr>
              <a:tr h="312805">
                <a:tc>
                  <a:txBody>
                    <a:bodyPr/>
                    <a:lstStyle/>
                    <a:p>
                      <a:pPr algn="l">
                        <a:lnSpc>
                          <a:spcPct val="150000"/>
                        </a:lnSpc>
                        <a:spcAft>
                          <a:spcPts val="0"/>
                        </a:spcAft>
                      </a:pPr>
                      <a:r>
                        <a:rPr lang="es-CL" sz="800">
                          <a:effectLst/>
                        </a:rPr>
                        <a:t>RA2</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Comunicación con el cliente </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Mostrar avances diarios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Comunicarse mediante correo, redes sociales u/o teléfono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3144028753"/>
                  </a:ext>
                </a:extLst>
              </a:tr>
              <a:tr h="159198">
                <a:tc>
                  <a:txBody>
                    <a:bodyPr/>
                    <a:lstStyle/>
                    <a:p>
                      <a:pPr algn="l">
                        <a:lnSpc>
                          <a:spcPct val="150000"/>
                        </a:lnSpc>
                        <a:spcAft>
                          <a:spcPts val="0"/>
                        </a:spcAft>
                      </a:pPr>
                      <a:r>
                        <a:rPr lang="es-CL" sz="800">
                          <a:effectLst/>
                        </a:rPr>
                        <a:t>RA3</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Cambios provenientes del cliente</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Analizar posibles soluciones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Utilizar herramientas que el cliente solicite</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4134361148"/>
                  </a:ext>
                </a:extLst>
              </a:tr>
              <a:tr h="159198">
                <a:tc>
                  <a:txBody>
                    <a:bodyPr/>
                    <a:lstStyle/>
                    <a:p>
                      <a:pPr algn="l">
                        <a:lnSpc>
                          <a:spcPct val="150000"/>
                        </a:lnSpc>
                        <a:spcAft>
                          <a:spcPts val="0"/>
                        </a:spcAft>
                      </a:pPr>
                      <a:r>
                        <a:rPr lang="es-CL" sz="800">
                          <a:effectLst/>
                        </a:rPr>
                        <a:t>RA4</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Atraso en actividades pauteadas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Trabajar de forma diaria en el proyecto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Aumentar hora diarias de trabajo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906474030"/>
                  </a:ext>
                </a:extLst>
              </a:tr>
              <a:tr h="159198">
                <a:tc>
                  <a:txBody>
                    <a:bodyPr/>
                    <a:lstStyle/>
                    <a:p>
                      <a:pPr algn="l">
                        <a:lnSpc>
                          <a:spcPct val="150000"/>
                        </a:lnSpc>
                        <a:spcAft>
                          <a:spcPts val="0"/>
                        </a:spcAft>
                      </a:pPr>
                      <a:r>
                        <a:rPr lang="es-CL" sz="800">
                          <a:effectLst/>
                        </a:rPr>
                        <a:t>RE1</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Problemas con los servidores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Realizar mantenimiento a los servidores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Modificar servidores y servicios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3454452046"/>
                  </a:ext>
                </a:extLst>
              </a:tr>
              <a:tr h="159198">
                <a:tc>
                  <a:txBody>
                    <a:bodyPr/>
                    <a:lstStyle/>
                    <a:p>
                      <a:pPr algn="l">
                        <a:lnSpc>
                          <a:spcPct val="150000"/>
                        </a:lnSpc>
                        <a:spcAft>
                          <a:spcPts val="0"/>
                        </a:spcAft>
                      </a:pPr>
                      <a:r>
                        <a:rPr lang="es-CL" sz="800">
                          <a:effectLst/>
                        </a:rPr>
                        <a:t>RE2</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Problemas con la conexión a internet</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Comunicarse con proveedor de conexión para solución</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Cambiar de proveedor de conexión a internet</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340398251"/>
                  </a:ext>
                </a:extLst>
              </a:tr>
              <a:tr h="312805">
                <a:tc>
                  <a:txBody>
                    <a:bodyPr/>
                    <a:lstStyle/>
                    <a:p>
                      <a:pPr algn="l">
                        <a:lnSpc>
                          <a:spcPct val="150000"/>
                        </a:lnSpc>
                        <a:spcAft>
                          <a:spcPts val="0"/>
                        </a:spcAft>
                      </a:pPr>
                      <a:r>
                        <a:rPr lang="es-CL" sz="800">
                          <a:effectLst/>
                        </a:rPr>
                        <a:t>RE3</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Robo del material del proyecto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Buscar respaldo de la información del proyecto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Aumentar hora de trabajo sobre entregables pasados</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2249430626"/>
                  </a:ext>
                </a:extLst>
              </a:tr>
              <a:tr h="312805">
                <a:tc>
                  <a:txBody>
                    <a:bodyPr/>
                    <a:lstStyle/>
                    <a:p>
                      <a:pPr algn="l">
                        <a:lnSpc>
                          <a:spcPct val="150000"/>
                        </a:lnSpc>
                        <a:spcAft>
                          <a:spcPts val="0"/>
                        </a:spcAft>
                      </a:pPr>
                      <a:r>
                        <a:rPr lang="es-CL" sz="800">
                          <a:effectLst/>
                        </a:rPr>
                        <a:t>RT8</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Investigación del proyecto mal realizada</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Verificar fuente de donde se extrajo la información </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Realizar investigación en más paginas para corroborar información </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4050892190"/>
                  </a:ext>
                </a:extLst>
              </a:tr>
              <a:tr h="312805">
                <a:tc>
                  <a:txBody>
                    <a:bodyPr/>
                    <a:lstStyle/>
                    <a:p>
                      <a:pPr algn="l">
                        <a:lnSpc>
                          <a:spcPct val="150000"/>
                        </a:lnSpc>
                        <a:spcAft>
                          <a:spcPts val="0"/>
                        </a:spcAft>
                      </a:pPr>
                      <a:r>
                        <a:rPr lang="es-CL" sz="800">
                          <a:effectLst/>
                        </a:rPr>
                        <a:t>RT9</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dirty="0">
                          <a:effectLst/>
                        </a:rPr>
                        <a:t>Mala elección de repositorio de datos </a:t>
                      </a:r>
                      <a:endParaRPr lang="es-CL" sz="800" dirty="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a:effectLst/>
                        </a:rPr>
                        <a:t>Investigar la mejor opción de repositorio acorde al proyecto</a:t>
                      </a:r>
                      <a:endParaRPr lang="es-CL" sz="80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tc>
                  <a:txBody>
                    <a:bodyPr/>
                    <a:lstStyle/>
                    <a:p>
                      <a:pPr algn="l">
                        <a:lnSpc>
                          <a:spcPct val="150000"/>
                        </a:lnSpc>
                        <a:spcAft>
                          <a:spcPts val="0"/>
                        </a:spcAft>
                      </a:pPr>
                      <a:r>
                        <a:rPr lang="es-CL" sz="800" dirty="0">
                          <a:effectLst/>
                        </a:rPr>
                        <a:t> </a:t>
                      </a:r>
                      <a:endParaRPr lang="es-CL" sz="800" dirty="0">
                        <a:effectLst/>
                        <a:latin typeface="Open Sans" panose="020B0606030504020204" pitchFamily="34" charset="0"/>
                        <a:ea typeface="Open Sans" panose="020B0606030504020204" pitchFamily="34" charset="0"/>
                        <a:cs typeface="Times New Roman" panose="02020603050405020304" pitchFamily="18" charset="0"/>
                      </a:endParaRPr>
                    </a:p>
                  </a:txBody>
                  <a:tcPr marL="14716" marR="14716" marT="0" marB="0"/>
                </a:tc>
                <a:extLst>
                  <a:ext uri="{0D108BD9-81ED-4DB2-BD59-A6C34878D82A}">
                    <a16:rowId xmlns:a16="http://schemas.microsoft.com/office/drawing/2014/main" val="1443955663"/>
                  </a:ext>
                </a:extLst>
              </a:tr>
            </a:tbl>
          </a:graphicData>
        </a:graphic>
      </p:graphicFrame>
    </p:spTree>
    <p:extLst>
      <p:ext uri="{BB962C8B-B14F-4D97-AF65-F5344CB8AC3E}">
        <p14:creationId xmlns:p14="http://schemas.microsoft.com/office/powerpoint/2010/main" val="1926101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75C3D7-2F8D-4B9D-B235-66A32480B401}"/>
              </a:ext>
            </a:extLst>
          </p:cNvPr>
          <p:cNvSpPr>
            <a:spLocks noGrp="1"/>
          </p:cNvSpPr>
          <p:nvPr>
            <p:ph type="title"/>
          </p:nvPr>
        </p:nvSpPr>
        <p:spPr>
          <a:xfrm>
            <a:off x="581192" y="702156"/>
            <a:ext cx="11029616" cy="1013800"/>
          </a:xfrm>
        </p:spPr>
        <p:txBody>
          <a:bodyPr>
            <a:normAutofit/>
          </a:bodyPr>
          <a:lstStyle/>
          <a:p>
            <a:r>
              <a:rPr lang="es-CL" dirty="0">
                <a:solidFill>
                  <a:srgbClr val="FFFFFF"/>
                </a:solidFill>
              </a:rPr>
              <a:t>								Definición Big data </a:t>
            </a:r>
          </a:p>
        </p:txBody>
      </p:sp>
      <p:sp>
        <p:nvSpPr>
          <p:cNvPr id="137" name="Rectangle 136">
            <a:extLst>
              <a:ext uri="{FF2B5EF4-FFF2-40B4-BE49-F238E27FC236}">
                <a16:creationId xmlns:a16="http://schemas.microsoft.com/office/drawing/2014/main" id="{90137588-E70B-486E-AFA8-21B0111C46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2180496"/>
            <a:ext cx="3703320" cy="4045683"/>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6" name="Picture 4" descr="Imagen relacionada">
            <a:extLst>
              <a:ext uri="{FF2B5EF4-FFF2-40B4-BE49-F238E27FC236}">
                <a16:creationId xmlns:a16="http://schemas.microsoft.com/office/drawing/2014/main" id="{1BBFFD84-81BB-4BC7-ACAD-E5EBB1B9203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026" r="1000" b="-1"/>
          <a:stretch/>
        </p:blipFill>
        <p:spPr bwMode="auto">
          <a:xfrm>
            <a:off x="657225" y="2970429"/>
            <a:ext cx="3305175" cy="2430472"/>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FA666886-D0D1-4A4B-8631-342937AA8FA0}"/>
              </a:ext>
            </a:extLst>
          </p:cNvPr>
          <p:cNvSpPr>
            <a:spLocks noGrp="1"/>
          </p:cNvSpPr>
          <p:nvPr>
            <p:ph idx="1"/>
          </p:nvPr>
        </p:nvSpPr>
        <p:spPr>
          <a:xfrm>
            <a:off x="4505325" y="2180496"/>
            <a:ext cx="7105481" cy="4045683"/>
          </a:xfrm>
        </p:spPr>
        <p:txBody>
          <a:bodyPr>
            <a:normAutofit/>
          </a:bodyPr>
          <a:lstStyle/>
          <a:p>
            <a:r>
              <a:rPr lang="es-CL" dirty="0"/>
              <a:t>Big data es un término que describe el gran volumen de datos ya sean estructurados como no estructurados que tomarían demasiado tiempo y sería muy costoso cargarlos una base de datos relacional para su análisis. De tal manera que, el concepto big data aplica para toda aquella información que no puede ser procesada o analizada utilizando procesos o herramientas tradicionales.</a:t>
            </a:r>
          </a:p>
          <a:p>
            <a:pPr lvl="1"/>
            <a:r>
              <a:rPr lang="es-CL" dirty="0"/>
              <a:t>5vs</a:t>
            </a:r>
          </a:p>
          <a:p>
            <a:pPr lvl="2"/>
            <a:r>
              <a:rPr lang="es-CL" dirty="0"/>
              <a:t>Volumen</a:t>
            </a:r>
          </a:p>
          <a:p>
            <a:pPr lvl="2"/>
            <a:r>
              <a:rPr lang="es-CL" dirty="0"/>
              <a:t>Velocidad	</a:t>
            </a:r>
          </a:p>
          <a:p>
            <a:pPr lvl="2"/>
            <a:r>
              <a:rPr lang="es-CL" dirty="0"/>
              <a:t>Variedad</a:t>
            </a:r>
          </a:p>
          <a:p>
            <a:pPr lvl="2"/>
            <a:r>
              <a:rPr lang="es-CL" dirty="0"/>
              <a:t>Veracidad</a:t>
            </a:r>
          </a:p>
          <a:p>
            <a:pPr lvl="2"/>
            <a:r>
              <a:rPr lang="es-CL" dirty="0"/>
              <a:t>Valor</a:t>
            </a:r>
          </a:p>
          <a:p>
            <a:endParaRPr lang="es-CL" dirty="0"/>
          </a:p>
        </p:txBody>
      </p:sp>
    </p:spTree>
    <p:extLst>
      <p:ext uri="{BB962C8B-B14F-4D97-AF65-F5344CB8AC3E}">
        <p14:creationId xmlns:p14="http://schemas.microsoft.com/office/powerpoint/2010/main" val="3667807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1E4339-EFB9-457E-BBCF-B9EFCDFC864C}"/>
              </a:ext>
            </a:extLst>
          </p:cNvPr>
          <p:cNvSpPr>
            <a:spLocks noGrp="1"/>
          </p:cNvSpPr>
          <p:nvPr>
            <p:ph type="title"/>
          </p:nvPr>
        </p:nvSpPr>
        <p:spPr/>
        <p:txBody>
          <a:bodyPr/>
          <a:lstStyle/>
          <a:p>
            <a:r>
              <a:rPr lang="es-CL" dirty="0"/>
              <a:t>							Matriz de probabilidad</a:t>
            </a:r>
          </a:p>
        </p:txBody>
      </p:sp>
      <p:graphicFrame>
        <p:nvGraphicFramePr>
          <p:cNvPr id="4" name="Marcador de contenido 3">
            <a:extLst>
              <a:ext uri="{FF2B5EF4-FFF2-40B4-BE49-F238E27FC236}">
                <a16:creationId xmlns:a16="http://schemas.microsoft.com/office/drawing/2014/main" id="{77E24E58-E69E-4D7D-B587-1B0355B703DA}"/>
              </a:ext>
            </a:extLst>
          </p:cNvPr>
          <p:cNvGraphicFramePr>
            <a:graphicFrameLocks noGrp="1"/>
          </p:cNvGraphicFramePr>
          <p:nvPr>
            <p:ph idx="1"/>
            <p:extLst>
              <p:ext uri="{D42A27DB-BD31-4B8C-83A1-F6EECF244321}">
                <p14:modId xmlns:p14="http://schemas.microsoft.com/office/powerpoint/2010/main" val="1184168989"/>
              </p:ext>
            </p:extLst>
          </p:nvPr>
        </p:nvGraphicFramePr>
        <p:xfrm>
          <a:off x="1808923" y="2633884"/>
          <a:ext cx="7946899" cy="3627768"/>
        </p:xfrm>
        <a:graphic>
          <a:graphicData uri="http://schemas.openxmlformats.org/drawingml/2006/table">
            <a:tbl>
              <a:tblPr firstRow="1" firstCol="1" bandRow="1">
                <a:tableStyleId>{5C22544A-7EE6-4342-B048-85BDC9FD1C3A}</a:tableStyleId>
              </a:tblPr>
              <a:tblGrid>
                <a:gridCol w="597843">
                  <a:extLst>
                    <a:ext uri="{9D8B030D-6E8A-4147-A177-3AD203B41FA5}">
                      <a16:colId xmlns:a16="http://schemas.microsoft.com/office/drawing/2014/main" val="126987508"/>
                    </a:ext>
                  </a:extLst>
                </a:gridCol>
                <a:gridCol w="4454103">
                  <a:extLst>
                    <a:ext uri="{9D8B030D-6E8A-4147-A177-3AD203B41FA5}">
                      <a16:colId xmlns:a16="http://schemas.microsoft.com/office/drawing/2014/main" val="2615858311"/>
                    </a:ext>
                  </a:extLst>
                </a:gridCol>
                <a:gridCol w="1161718">
                  <a:extLst>
                    <a:ext uri="{9D8B030D-6E8A-4147-A177-3AD203B41FA5}">
                      <a16:colId xmlns:a16="http://schemas.microsoft.com/office/drawing/2014/main" val="2432405855"/>
                    </a:ext>
                  </a:extLst>
                </a:gridCol>
                <a:gridCol w="895915">
                  <a:extLst>
                    <a:ext uri="{9D8B030D-6E8A-4147-A177-3AD203B41FA5}">
                      <a16:colId xmlns:a16="http://schemas.microsoft.com/office/drawing/2014/main" val="968044412"/>
                    </a:ext>
                  </a:extLst>
                </a:gridCol>
                <a:gridCol w="837320">
                  <a:extLst>
                    <a:ext uri="{9D8B030D-6E8A-4147-A177-3AD203B41FA5}">
                      <a16:colId xmlns:a16="http://schemas.microsoft.com/office/drawing/2014/main" val="1482654459"/>
                    </a:ext>
                  </a:extLst>
                </a:gridCol>
              </a:tblGrid>
              <a:tr h="905715">
                <a:tc>
                  <a:txBody>
                    <a:bodyPr/>
                    <a:lstStyle/>
                    <a:p>
                      <a:pPr algn="just">
                        <a:lnSpc>
                          <a:spcPct val="150000"/>
                        </a:lnSpc>
                        <a:spcAft>
                          <a:spcPts val="0"/>
                        </a:spcAft>
                      </a:pPr>
                      <a:r>
                        <a:rPr lang="es-CL" sz="1100">
                          <a:effectLst/>
                        </a:rPr>
                        <a:t>N°</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Riesgos</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Probabilidad</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Impacto</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Nivel</a:t>
                      </a:r>
                      <a:endParaRPr lang="es-CL" sz="1100">
                        <a:effectLst/>
                        <a:latin typeface="Open Sans" panose="020B0606030504020204" pitchFamily="34" charset="0"/>
                        <a:ea typeface="Open Sans" panose="020B0606030504020204" pitchFamily="34" charset="0"/>
                      </a:endParaRPr>
                    </a:p>
                  </a:txBody>
                  <a:tcPr marL="68580" marR="68580" marT="0" marB="0"/>
                </a:tc>
                <a:extLst>
                  <a:ext uri="{0D108BD9-81ED-4DB2-BD59-A6C34878D82A}">
                    <a16:rowId xmlns:a16="http://schemas.microsoft.com/office/drawing/2014/main" val="4106413141"/>
                  </a:ext>
                </a:extLst>
              </a:tr>
              <a:tr h="862075">
                <a:tc>
                  <a:txBody>
                    <a:bodyPr/>
                    <a:lstStyle/>
                    <a:p>
                      <a:pPr algn="just">
                        <a:lnSpc>
                          <a:spcPct val="150000"/>
                        </a:lnSpc>
                        <a:spcAft>
                          <a:spcPts val="0"/>
                        </a:spcAft>
                      </a:pPr>
                      <a:r>
                        <a:rPr lang="es-CL" sz="1100">
                          <a:effectLst/>
                        </a:rPr>
                        <a:t>1</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Desconocimiento total de la plataforma en cual se desarrolla el primer proyecto</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dirty="0">
                          <a:effectLst/>
                        </a:rPr>
                        <a:t>3</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FF0000"/>
                    </a:solidFill>
                  </a:tcPr>
                </a:tc>
                <a:tc>
                  <a:txBody>
                    <a:bodyPr/>
                    <a:lstStyle/>
                    <a:p>
                      <a:pPr algn="just">
                        <a:lnSpc>
                          <a:spcPct val="150000"/>
                        </a:lnSpc>
                        <a:spcAft>
                          <a:spcPts val="0"/>
                        </a:spcAft>
                      </a:pPr>
                      <a:r>
                        <a:rPr lang="es-CL" sz="1100" dirty="0">
                          <a:effectLst/>
                        </a:rPr>
                        <a:t>3</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FF0000"/>
                    </a:solidFill>
                  </a:tcPr>
                </a:tc>
                <a:tc>
                  <a:txBody>
                    <a:bodyPr/>
                    <a:lstStyle/>
                    <a:p>
                      <a:pPr algn="just">
                        <a:lnSpc>
                          <a:spcPct val="150000"/>
                        </a:lnSpc>
                        <a:spcAft>
                          <a:spcPts val="0"/>
                        </a:spcAft>
                      </a:pPr>
                      <a:r>
                        <a:rPr lang="es-CL" sz="1100" dirty="0">
                          <a:effectLst/>
                        </a:rPr>
                        <a:t>9</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FF0000"/>
                    </a:solidFill>
                  </a:tcPr>
                </a:tc>
                <a:extLst>
                  <a:ext uri="{0D108BD9-81ED-4DB2-BD59-A6C34878D82A}">
                    <a16:rowId xmlns:a16="http://schemas.microsoft.com/office/drawing/2014/main" val="642026879"/>
                  </a:ext>
                </a:extLst>
              </a:tr>
              <a:tr h="731507">
                <a:tc>
                  <a:txBody>
                    <a:bodyPr/>
                    <a:lstStyle/>
                    <a:p>
                      <a:pPr algn="just">
                        <a:lnSpc>
                          <a:spcPct val="150000"/>
                        </a:lnSpc>
                        <a:spcAft>
                          <a:spcPts val="0"/>
                        </a:spcAft>
                      </a:pPr>
                      <a:r>
                        <a:rPr lang="es-CL" sz="1100">
                          <a:effectLst/>
                        </a:rPr>
                        <a:t>2</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Dificultad en el uso de las herramientas que dan conexión las plataformas</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2</a:t>
                      </a:r>
                      <a:endParaRPr lang="es-CL" sz="1100">
                        <a:effectLst/>
                        <a:latin typeface="Open Sans" panose="020B0606030504020204" pitchFamily="34" charset="0"/>
                        <a:ea typeface="Open Sans" panose="020B0606030504020204" pitchFamily="34" charset="0"/>
                      </a:endParaRPr>
                    </a:p>
                  </a:txBody>
                  <a:tcPr marL="68580" marR="68580" marT="0" marB="0">
                    <a:solidFill>
                      <a:srgbClr val="FFFF00"/>
                    </a:solidFill>
                  </a:tcPr>
                </a:tc>
                <a:tc>
                  <a:txBody>
                    <a:bodyPr/>
                    <a:lstStyle/>
                    <a:p>
                      <a:pPr algn="just">
                        <a:lnSpc>
                          <a:spcPct val="150000"/>
                        </a:lnSpc>
                        <a:spcAft>
                          <a:spcPts val="0"/>
                        </a:spcAft>
                      </a:pPr>
                      <a:r>
                        <a:rPr lang="es-CL" sz="1100">
                          <a:effectLst/>
                        </a:rPr>
                        <a:t>2</a:t>
                      </a:r>
                      <a:endParaRPr lang="es-CL" sz="1100">
                        <a:effectLst/>
                        <a:latin typeface="Open Sans" panose="020B0606030504020204" pitchFamily="34" charset="0"/>
                        <a:ea typeface="Open Sans" panose="020B0606030504020204" pitchFamily="34" charset="0"/>
                      </a:endParaRPr>
                    </a:p>
                  </a:txBody>
                  <a:tcPr marL="68580" marR="68580" marT="0" marB="0">
                    <a:solidFill>
                      <a:srgbClr val="FFFF00"/>
                    </a:solidFill>
                  </a:tcPr>
                </a:tc>
                <a:tc>
                  <a:txBody>
                    <a:bodyPr/>
                    <a:lstStyle/>
                    <a:p>
                      <a:pPr algn="just">
                        <a:lnSpc>
                          <a:spcPct val="150000"/>
                        </a:lnSpc>
                        <a:spcAft>
                          <a:spcPts val="0"/>
                        </a:spcAft>
                      </a:pPr>
                      <a:r>
                        <a:rPr lang="es-CL" sz="1100" dirty="0">
                          <a:effectLst/>
                        </a:rPr>
                        <a:t>6</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FFFF00"/>
                    </a:solidFill>
                  </a:tcPr>
                </a:tc>
                <a:extLst>
                  <a:ext uri="{0D108BD9-81ED-4DB2-BD59-A6C34878D82A}">
                    <a16:rowId xmlns:a16="http://schemas.microsoft.com/office/drawing/2014/main" val="2127967427"/>
                  </a:ext>
                </a:extLst>
              </a:tr>
              <a:tr h="426795">
                <a:tc>
                  <a:txBody>
                    <a:bodyPr/>
                    <a:lstStyle/>
                    <a:p>
                      <a:pPr algn="just">
                        <a:lnSpc>
                          <a:spcPct val="150000"/>
                        </a:lnSpc>
                        <a:spcAft>
                          <a:spcPts val="0"/>
                        </a:spcAft>
                      </a:pPr>
                      <a:r>
                        <a:rPr lang="es-CL" sz="1100">
                          <a:effectLst/>
                        </a:rPr>
                        <a:t>3</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Cambio en los objetivos generales y específicos </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1</a:t>
                      </a:r>
                      <a:endParaRPr lang="es-CL" sz="1100">
                        <a:effectLst/>
                        <a:latin typeface="Open Sans" panose="020B0606030504020204" pitchFamily="34" charset="0"/>
                        <a:ea typeface="Open Sans" panose="020B0606030504020204" pitchFamily="34" charset="0"/>
                      </a:endParaRPr>
                    </a:p>
                  </a:txBody>
                  <a:tcPr marL="68580" marR="68580" marT="0" marB="0">
                    <a:solidFill>
                      <a:srgbClr val="00B050"/>
                    </a:solidFill>
                  </a:tcPr>
                </a:tc>
                <a:tc>
                  <a:txBody>
                    <a:bodyPr/>
                    <a:lstStyle/>
                    <a:p>
                      <a:pPr algn="just">
                        <a:lnSpc>
                          <a:spcPct val="150000"/>
                        </a:lnSpc>
                        <a:spcAft>
                          <a:spcPts val="0"/>
                        </a:spcAft>
                      </a:pPr>
                      <a:r>
                        <a:rPr lang="es-CL" sz="1100">
                          <a:effectLst/>
                        </a:rPr>
                        <a:t>3</a:t>
                      </a:r>
                      <a:endParaRPr lang="es-CL" sz="1100">
                        <a:effectLst/>
                        <a:latin typeface="Open Sans" panose="020B0606030504020204" pitchFamily="34" charset="0"/>
                        <a:ea typeface="Open Sans" panose="020B0606030504020204" pitchFamily="34" charset="0"/>
                      </a:endParaRPr>
                    </a:p>
                  </a:txBody>
                  <a:tcPr marL="68580" marR="68580" marT="0" marB="0">
                    <a:solidFill>
                      <a:srgbClr val="00B050"/>
                    </a:solidFill>
                  </a:tcPr>
                </a:tc>
                <a:tc>
                  <a:txBody>
                    <a:bodyPr/>
                    <a:lstStyle/>
                    <a:p>
                      <a:pPr algn="just">
                        <a:lnSpc>
                          <a:spcPct val="150000"/>
                        </a:lnSpc>
                        <a:spcAft>
                          <a:spcPts val="0"/>
                        </a:spcAft>
                      </a:pPr>
                      <a:r>
                        <a:rPr lang="es-CL" sz="1100" dirty="0">
                          <a:effectLst/>
                        </a:rPr>
                        <a:t>3</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00B050"/>
                    </a:solidFill>
                  </a:tcPr>
                </a:tc>
                <a:extLst>
                  <a:ext uri="{0D108BD9-81ED-4DB2-BD59-A6C34878D82A}">
                    <a16:rowId xmlns:a16="http://schemas.microsoft.com/office/drawing/2014/main" val="179855127"/>
                  </a:ext>
                </a:extLst>
              </a:tr>
              <a:tr h="274881">
                <a:tc>
                  <a:txBody>
                    <a:bodyPr/>
                    <a:lstStyle/>
                    <a:p>
                      <a:pPr algn="just">
                        <a:lnSpc>
                          <a:spcPct val="150000"/>
                        </a:lnSpc>
                        <a:spcAft>
                          <a:spcPts val="0"/>
                        </a:spcAft>
                      </a:pPr>
                      <a:r>
                        <a:rPr lang="es-CL" sz="1100">
                          <a:effectLst/>
                        </a:rPr>
                        <a:t>4</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dirty="0">
                          <a:effectLst/>
                        </a:rPr>
                        <a:t>Nuevos requerimientos de alto nivel</a:t>
                      </a:r>
                      <a:endParaRPr lang="es-CL" sz="1100" dirty="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dirty="0">
                          <a:effectLst/>
                        </a:rPr>
                        <a:t>2</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FFFF00"/>
                    </a:solidFill>
                  </a:tcPr>
                </a:tc>
                <a:tc>
                  <a:txBody>
                    <a:bodyPr/>
                    <a:lstStyle/>
                    <a:p>
                      <a:pPr algn="just">
                        <a:lnSpc>
                          <a:spcPct val="150000"/>
                        </a:lnSpc>
                        <a:spcAft>
                          <a:spcPts val="0"/>
                        </a:spcAft>
                      </a:pPr>
                      <a:r>
                        <a:rPr lang="es-CL" sz="1100" dirty="0">
                          <a:effectLst/>
                        </a:rPr>
                        <a:t>3</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FFFF00"/>
                    </a:solidFill>
                  </a:tcPr>
                </a:tc>
                <a:tc>
                  <a:txBody>
                    <a:bodyPr/>
                    <a:lstStyle/>
                    <a:p>
                      <a:pPr algn="just">
                        <a:lnSpc>
                          <a:spcPct val="150000"/>
                        </a:lnSpc>
                        <a:spcAft>
                          <a:spcPts val="0"/>
                        </a:spcAft>
                      </a:pPr>
                      <a:r>
                        <a:rPr lang="es-CL" sz="1100" dirty="0">
                          <a:effectLst/>
                        </a:rPr>
                        <a:t>5</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FFFF00"/>
                    </a:solidFill>
                  </a:tcPr>
                </a:tc>
                <a:extLst>
                  <a:ext uri="{0D108BD9-81ED-4DB2-BD59-A6C34878D82A}">
                    <a16:rowId xmlns:a16="http://schemas.microsoft.com/office/drawing/2014/main" val="4003035038"/>
                  </a:ext>
                </a:extLst>
              </a:tr>
              <a:tr h="426795">
                <a:tc>
                  <a:txBody>
                    <a:bodyPr/>
                    <a:lstStyle/>
                    <a:p>
                      <a:pPr algn="just">
                        <a:lnSpc>
                          <a:spcPct val="150000"/>
                        </a:lnSpc>
                        <a:spcAft>
                          <a:spcPts val="0"/>
                        </a:spcAft>
                      </a:pPr>
                      <a:r>
                        <a:rPr lang="es-CL" sz="1100">
                          <a:effectLst/>
                        </a:rPr>
                        <a:t>5</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a:effectLst/>
                        </a:rPr>
                        <a:t>Elección de mala metodología para el proyecto</a:t>
                      </a:r>
                      <a:endParaRPr lang="es-CL" sz="1100">
                        <a:effectLst/>
                        <a:latin typeface="Open Sans" panose="020B0606030504020204" pitchFamily="34" charset="0"/>
                        <a:ea typeface="Open Sans" panose="020B0606030504020204" pitchFamily="34" charset="0"/>
                      </a:endParaRPr>
                    </a:p>
                  </a:txBody>
                  <a:tcPr marL="68580" marR="68580" marT="0" marB="0"/>
                </a:tc>
                <a:tc>
                  <a:txBody>
                    <a:bodyPr/>
                    <a:lstStyle/>
                    <a:p>
                      <a:pPr algn="just">
                        <a:lnSpc>
                          <a:spcPct val="150000"/>
                        </a:lnSpc>
                        <a:spcAft>
                          <a:spcPts val="0"/>
                        </a:spcAft>
                      </a:pPr>
                      <a:r>
                        <a:rPr lang="es-CL" sz="1100" dirty="0">
                          <a:effectLst/>
                        </a:rPr>
                        <a:t>1</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00B050"/>
                    </a:solidFill>
                  </a:tcPr>
                </a:tc>
                <a:tc>
                  <a:txBody>
                    <a:bodyPr/>
                    <a:lstStyle/>
                    <a:p>
                      <a:pPr algn="just">
                        <a:lnSpc>
                          <a:spcPct val="150000"/>
                        </a:lnSpc>
                        <a:spcAft>
                          <a:spcPts val="0"/>
                        </a:spcAft>
                      </a:pPr>
                      <a:r>
                        <a:rPr lang="es-CL" sz="1100" dirty="0">
                          <a:effectLst/>
                        </a:rPr>
                        <a:t>3</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00B050"/>
                    </a:solidFill>
                  </a:tcPr>
                </a:tc>
                <a:tc>
                  <a:txBody>
                    <a:bodyPr/>
                    <a:lstStyle/>
                    <a:p>
                      <a:pPr algn="just">
                        <a:lnSpc>
                          <a:spcPct val="150000"/>
                        </a:lnSpc>
                        <a:spcAft>
                          <a:spcPts val="0"/>
                        </a:spcAft>
                      </a:pPr>
                      <a:r>
                        <a:rPr lang="es-CL" sz="1100" dirty="0">
                          <a:effectLst/>
                        </a:rPr>
                        <a:t>2</a:t>
                      </a:r>
                      <a:endParaRPr lang="es-CL" sz="1100" dirty="0">
                        <a:effectLst/>
                        <a:latin typeface="Open Sans" panose="020B0606030504020204" pitchFamily="34" charset="0"/>
                        <a:ea typeface="Open Sans" panose="020B0606030504020204" pitchFamily="34" charset="0"/>
                      </a:endParaRPr>
                    </a:p>
                  </a:txBody>
                  <a:tcPr marL="68580" marR="68580" marT="0" marB="0">
                    <a:solidFill>
                      <a:srgbClr val="00B050"/>
                    </a:solidFill>
                  </a:tcPr>
                </a:tc>
                <a:extLst>
                  <a:ext uri="{0D108BD9-81ED-4DB2-BD59-A6C34878D82A}">
                    <a16:rowId xmlns:a16="http://schemas.microsoft.com/office/drawing/2014/main" val="1885718685"/>
                  </a:ext>
                </a:extLst>
              </a:tr>
            </a:tbl>
          </a:graphicData>
        </a:graphic>
      </p:graphicFrame>
    </p:spTree>
    <p:extLst>
      <p:ext uri="{BB962C8B-B14F-4D97-AF65-F5344CB8AC3E}">
        <p14:creationId xmlns:p14="http://schemas.microsoft.com/office/powerpoint/2010/main" val="41518420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B691D59-8F51-4DD8-AD41-D568D29B0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204AEF18-0627-48F3-9B3D-F7E8F050B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CEAEE08A-C572-438F-9753-B0D527A51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DB93146F-62ED-4C59-844C-0935D0FB50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B5D795CF-5F70-4821-BB11-0B2B8FCCD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73B1AC31-0B6C-4781-BA06-16BE17F8AF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9"/>
            <a:ext cx="7498616"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7F601CD2-0160-4CEC-815B-C0DBC40C4296}"/>
              </a:ext>
            </a:extLst>
          </p:cNvPr>
          <p:cNvSpPr>
            <a:spLocks noGrp="1"/>
          </p:cNvSpPr>
          <p:nvPr>
            <p:ph type="title"/>
          </p:nvPr>
        </p:nvSpPr>
        <p:spPr>
          <a:xfrm>
            <a:off x="4579243" y="1419225"/>
            <a:ext cx="6798608" cy="2085869"/>
          </a:xfrm>
        </p:spPr>
        <p:txBody>
          <a:bodyPr vert="horz" lIns="91440" tIns="45720" rIns="91440" bIns="45720" rtlCol="0" anchor="b">
            <a:normAutofit/>
          </a:bodyPr>
          <a:lstStyle/>
          <a:p>
            <a:r>
              <a:rPr lang="en-US" sz="3600" dirty="0" err="1">
                <a:solidFill>
                  <a:srgbClr val="FFFFFF"/>
                </a:solidFill>
              </a:rPr>
              <a:t>Preguntas</a:t>
            </a:r>
            <a:endParaRPr lang="en-US" sz="3600" dirty="0">
              <a:solidFill>
                <a:srgbClr val="FFFFFF"/>
              </a:solidFill>
            </a:endParaRPr>
          </a:p>
        </p:txBody>
      </p:sp>
      <p:pic>
        <p:nvPicPr>
          <p:cNvPr id="6" name="Graphic 5">
            <a:extLst>
              <a:ext uri="{FF2B5EF4-FFF2-40B4-BE49-F238E27FC236}">
                <a16:creationId xmlns:a16="http://schemas.microsoft.com/office/drawing/2014/main" id="{3EF1F317-5F63-4881-970B-05E14085FDE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0299" y="2010616"/>
            <a:ext cx="3058835" cy="3058835"/>
          </a:xfrm>
          <a:prstGeom prst="rect">
            <a:avLst/>
          </a:prstGeom>
        </p:spPr>
      </p:pic>
    </p:spTree>
    <p:extLst>
      <p:ext uri="{BB962C8B-B14F-4D97-AF65-F5344CB8AC3E}">
        <p14:creationId xmlns:p14="http://schemas.microsoft.com/office/powerpoint/2010/main" val="4149076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323030-F550-419A-A76A-A05327A78624}"/>
              </a:ext>
            </a:extLst>
          </p:cNvPr>
          <p:cNvSpPr>
            <a:spLocks noGrp="1"/>
          </p:cNvSpPr>
          <p:nvPr>
            <p:ph type="title"/>
          </p:nvPr>
        </p:nvSpPr>
        <p:spPr>
          <a:xfrm>
            <a:off x="581192" y="702156"/>
            <a:ext cx="11029616" cy="1013800"/>
          </a:xfrm>
        </p:spPr>
        <p:txBody>
          <a:bodyPr>
            <a:normAutofit/>
          </a:bodyPr>
          <a:lstStyle/>
          <a:p>
            <a:r>
              <a:rPr lang="es-CL" dirty="0"/>
              <a:t>								Situación Actual</a:t>
            </a:r>
          </a:p>
        </p:txBody>
      </p:sp>
      <p:sp>
        <p:nvSpPr>
          <p:cNvPr id="71" name="Rectangle 70">
            <a:extLst>
              <a:ext uri="{FF2B5EF4-FFF2-40B4-BE49-F238E27FC236}">
                <a16:creationId xmlns:a16="http://schemas.microsoft.com/office/drawing/2014/main" id="{FF48D04A-B18A-4669-86FA-1F7C104C4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Resultado de imagen para perdidas de datos">
            <a:extLst>
              <a:ext uri="{FF2B5EF4-FFF2-40B4-BE49-F238E27FC236}">
                <a16:creationId xmlns:a16="http://schemas.microsoft.com/office/drawing/2014/main" id="{7D5E0C0E-5A56-4B6F-8FD6-FE784ED8DA8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97" r="19711" b="2"/>
          <a:stretch/>
        </p:blipFill>
        <p:spPr bwMode="auto">
          <a:xfrm>
            <a:off x="657225" y="2361056"/>
            <a:ext cx="4962525" cy="3649219"/>
          </a:xfrm>
          <a:prstGeom prst="rect">
            <a:avLst/>
          </a:prstGeom>
          <a:noFill/>
          <a:extLst>
            <a:ext uri="{909E8E84-426E-40DD-AFC4-6F175D3DCCD1}">
              <a14:hiddenFill xmlns:a14="http://schemas.microsoft.com/office/drawing/2010/main">
                <a:solidFill>
                  <a:srgbClr val="FFFFFF"/>
                </a:solidFill>
              </a14:hiddenFill>
            </a:ext>
          </a:extLst>
        </p:spPr>
      </p:pic>
      <p:sp>
        <p:nvSpPr>
          <p:cNvPr id="3" name="Marcador de contenido 2">
            <a:extLst>
              <a:ext uri="{FF2B5EF4-FFF2-40B4-BE49-F238E27FC236}">
                <a16:creationId xmlns:a16="http://schemas.microsoft.com/office/drawing/2014/main" id="{CB983F64-F4C0-4D56-9DC0-B4E75C733C64}"/>
              </a:ext>
            </a:extLst>
          </p:cNvPr>
          <p:cNvSpPr>
            <a:spLocks noGrp="1"/>
          </p:cNvSpPr>
          <p:nvPr>
            <p:ph idx="1"/>
          </p:nvPr>
        </p:nvSpPr>
        <p:spPr>
          <a:xfrm>
            <a:off x="6335805" y="2180496"/>
            <a:ext cx="5275001" cy="4503108"/>
          </a:xfrm>
        </p:spPr>
        <p:txBody>
          <a:bodyPr>
            <a:normAutofit fontScale="92500" lnSpcReduction="10000"/>
          </a:bodyPr>
          <a:lstStyle/>
          <a:p>
            <a:r>
              <a:rPr lang="es-CL" dirty="0"/>
              <a:t>El big data se ha convertido en uno de los elementos mas importantes dentro de una empresas  por sus herramientas y responsabilidad para ayudara a mejorar los resultados de las empresas.  A pesar de las grandes promesas  y lo mucho que se espera de ella, las empresas no le sacan todo el partido a lo que es big data  ya que los datos no están donde debiesen estar y no se puede acceder a ellos, esto hace que sean ilocalizables y no se puedan analizar y controlar.</a:t>
            </a:r>
          </a:p>
          <a:p>
            <a:endParaRPr lang="es-CL" dirty="0"/>
          </a:p>
          <a:p>
            <a:r>
              <a:rPr lang="es-CL" dirty="0"/>
              <a:t>80% de los datos  no están almacenados de buena formas</a:t>
            </a:r>
          </a:p>
          <a:p>
            <a:r>
              <a:rPr lang="es-CL" dirty="0"/>
              <a:t>54 de las empresas tienen localizados sus datos</a:t>
            </a:r>
          </a:p>
          <a:p>
            <a:r>
              <a:rPr lang="es-CL" dirty="0"/>
              <a:t>65% empresas recopilan demasiados provocando la no categorización y bajo análisis.</a:t>
            </a:r>
          </a:p>
          <a:p>
            <a:endParaRPr lang="es-CL" dirty="0"/>
          </a:p>
        </p:txBody>
      </p:sp>
    </p:spTree>
    <p:extLst>
      <p:ext uri="{BB962C8B-B14F-4D97-AF65-F5344CB8AC3E}">
        <p14:creationId xmlns:p14="http://schemas.microsoft.com/office/powerpoint/2010/main" val="1100290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58E36F82-D563-4270-AD14-9DAD4BE223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A109853-A994-45B8-AED3-843C0876FCFD}"/>
              </a:ext>
            </a:extLst>
          </p:cNvPr>
          <p:cNvSpPr>
            <a:spLocks noGrp="1"/>
          </p:cNvSpPr>
          <p:nvPr>
            <p:ph type="title"/>
          </p:nvPr>
        </p:nvSpPr>
        <p:spPr>
          <a:xfrm>
            <a:off x="581192" y="702156"/>
            <a:ext cx="3475915" cy="1013800"/>
          </a:xfrm>
        </p:spPr>
        <p:txBody>
          <a:bodyPr>
            <a:normAutofit/>
          </a:bodyPr>
          <a:lstStyle/>
          <a:p>
            <a:r>
              <a:rPr lang="es-CL">
                <a:solidFill>
                  <a:schemeClr val="tx1">
                    <a:lumMod val="75000"/>
                    <a:lumOff val="25000"/>
                  </a:schemeClr>
                </a:solidFill>
              </a:rPr>
              <a:t>							Problemática</a:t>
            </a:r>
          </a:p>
        </p:txBody>
      </p:sp>
      <p:sp>
        <p:nvSpPr>
          <p:cNvPr id="79" name="Rectangle 78">
            <a:extLst>
              <a:ext uri="{FF2B5EF4-FFF2-40B4-BE49-F238E27FC236}">
                <a16:creationId xmlns:a16="http://schemas.microsoft.com/office/drawing/2014/main" id="{E4D0A6E8-45CE-4F94-B6F3-6618436476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80">
            <a:extLst>
              <a:ext uri="{FF2B5EF4-FFF2-40B4-BE49-F238E27FC236}">
                <a16:creationId xmlns:a16="http://schemas.microsoft.com/office/drawing/2014/main" id="{E186C76C-7C36-49CD-B1FB-3934C4E6D1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82">
            <a:extLst>
              <a:ext uri="{FF2B5EF4-FFF2-40B4-BE49-F238E27FC236}">
                <a16:creationId xmlns:a16="http://schemas.microsoft.com/office/drawing/2014/main" id="{7DF61F7D-0AFB-4017-959A-667C4EEF37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 name="Marcador de contenido 2">
            <a:extLst>
              <a:ext uri="{FF2B5EF4-FFF2-40B4-BE49-F238E27FC236}">
                <a16:creationId xmlns:a16="http://schemas.microsoft.com/office/drawing/2014/main" id="{19125646-1626-42A8-B72F-049735631451}"/>
              </a:ext>
            </a:extLst>
          </p:cNvPr>
          <p:cNvSpPr>
            <a:spLocks noGrp="1"/>
          </p:cNvSpPr>
          <p:nvPr>
            <p:ph idx="1"/>
          </p:nvPr>
        </p:nvSpPr>
        <p:spPr>
          <a:xfrm>
            <a:off x="581192" y="2180496"/>
            <a:ext cx="3475915" cy="3678303"/>
          </a:xfrm>
        </p:spPr>
        <p:txBody>
          <a:bodyPr>
            <a:normAutofit/>
          </a:bodyPr>
          <a:lstStyle/>
          <a:p>
            <a:r>
              <a:rPr lang="es-CL">
                <a:solidFill>
                  <a:schemeClr val="tx1"/>
                </a:solidFill>
              </a:rPr>
              <a:t>Los altos volumen de datos de big data y el mal uso de herramientas y plataformas que den soporte a estas grandes cantidades de datos provocan perdida de información y lentitud en el análisis de datos.</a:t>
            </a:r>
          </a:p>
          <a:p>
            <a:endParaRPr lang="es-CL">
              <a:solidFill>
                <a:schemeClr val="tx1"/>
              </a:solidFill>
            </a:endParaRPr>
          </a:p>
        </p:txBody>
      </p:sp>
      <p:pic>
        <p:nvPicPr>
          <p:cNvPr id="4102" name="Picture 6" descr="Imagen relacionada">
            <a:extLst>
              <a:ext uri="{FF2B5EF4-FFF2-40B4-BE49-F238E27FC236}">
                <a16:creationId xmlns:a16="http://schemas.microsoft.com/office/drawing/2014/main" id="{52D6E41F-733A-49B8-84FA-4C421619D43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2597" r="-1" b="20486"/>
          <a:stretch/>
        </p:blipFill>
        <p:spPr bwMode="auto">
          <a:xfrm>
            <a:off x="4241819" y="628650"/>
            <a:ext cx="7503638" cy="352044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Imagen relacionada">
            <a:extLst>
              <a:ext uri="{FF2B5EF4-FFF2-40B4-BE49-F238E27FC236}">
                <a16:creationId xmlns:a16="http://schemas.microsoft.com/office/drawing/2014/main" id="{DCB15DD0-471F-4219-A50E-E9085B2BFE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20" r="2" b="15253"/>
          <a:stretch/>
        </p:blipFill>
        <p:spPr bwMode="auto">
          <a:xfrm>
            <a:off x="4245215" y="4233673"/>
            <a:ext cx="3699935" cy="214027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Imagen relacionada">
            <a:extLst>
              <a:ext uri="{FF2B5EF4-FFF2-40B4-BE49-F238E27FC236}">
                <a16:creationId xmlns:a16="http://schemas.microsoft.com/office/drawing/2014/main" id="{1065581B-E5F6-4AD1-B2B0-CF744B22875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815" b="5"/>
          <a:stretch/>
        </p:blipFill>
        <p:spPr bwMode="auto">
          <a:xfrm>
            <a:off x="8045236" y="4233672"/>
            <a:ext cx="3700115" cy="2140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9158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36F6DB7-CF8D-494A-82F6-13B58DCA98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B7E5194-6E82-4A44-99C3-FE7D87F341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1432B747-A34B-4774-A72C-0A3A6CDEC2A9}"/>
              </a:ext>
            </a:extLst>
          </p:cNvPr>
          <p:cNvSpPr>
            <a:spLocks noGrp="1"/>
          </p:cNvSpPr>
          <p:nvPr>
            <p:ph type="title"/>
          </p:nvPr>
        </p:nvSpPr>
        <p:spPr>
          <a:xfrm>
            <a:off x="764110" y="826346"/>
            <a:ext cx="3171905" cy="1013800"/>
          </a:xfrm>
        </p:spPr>
        <p:txBody>
          <a:bodyPr>
            <a:normAutofit/>
          </a:bodyPr>
          <a:lstStyle/>
          <a:p>
            <a:r>
              <a:rPr lang="es-CL" sz="2200">
                <a:solidFill>
                  <a:srgbClr val="FFFFFF"/>
                </a:solidFill>
              </a:rPr>
              <a:t>							Objetivo general</a:t>
            </a:r>
          </a:p>
        </p:txBody>
      </p:sp>
      <p:sp>
        <p:nvSpPr>
          <p:cNvPr id="3" name="Marcador de contenido 2">
            <a:extLst>
              <a:ext uri="{FF2B5EF4-FFF2-40B4-BE49-F238E27FC236}">
                <a16:creationId xmlns:a16="http://schemas.microsoft.com/office/drawing/2014/main" id="{7B6FE91C-C2D8-4523-A03F-305BCC6CA0F0}"/>
              </a:ext>
            </a:extLst>
          </p:cNvPr>
          <p:cNvSpPr>
            <a:spLocks noGrp="1"/>
          </p:cNvSpPr>
          <p:nvPr>
            <p:ph idx="1"/>
          </p:nvPr>
        </p:nvSpPr>
        <p:spPr>
          <a:xfrm>
            <a:off x="764110" y="2052084"/>
            <a:ext cx="3033249" cy="3856229"/>
          </a:xfrm>
        </p:spPr>
        <p:txBody>
          <a:bodyPr anchor="t">
            <a:normAutofit/>
          </a:bodyPr>
          <a:lstStyle/>
          <a:p>
            <a:r>
              <a:rPr lang="es-CL" sz="1600" dirty="0">
                <a:solidFill>
                  <a:srgbClr val="FFFFFF"/>
                </a:solidFill>
              </a:rPr>
              <a:t>Desarrollar, implementar y/o mejorar plataformas albergadas en la nube para proyecto big data que permitan tomar las mejores decisiones ante los grandes problemas que tienen la empresas</a:t>
            </a:r>
          </a:p>
          <a:p>
            <a:r>
              <a:rPr lang="es-CL" sz="1600" dirty="0">
                <a:solidFill>
                  <a:srgbClr val="FFFFFF"/>
                </a:solidFill>
              </a:rPr>
              <a:t>Reducir al menos un % el  mal uso de la big data y aumentar al menos en un 80% el uso de estas plataformas.</a:t>
            </a:r>
          </a:p>
          <a:p>
            <a:endParaRPr lang="es-CL" sz="1600" dirty="0">
              <a:solidFill>
                <a:srgbClr val="FFFFFF"/>
              </a:solidFill>
            </a:endParaRPr>
          </a:p>
        </p:txBody>
      </p:sp>
      <p:sp>
        <p:nvSpPr>
          <p:cNvPr id="75" name="Rectangle 74">
            <a:extLst>
              <a:ext uri="{FF2B5EF4-FFF2-40B4-BE49-F238E27FC236}">
                <a16:creationId xmlns:a16="http://schemas.microsoft.com/office/drawing/2014/main" id="{880E5C91-3840-45CD-9550-6827663152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5034" y="619125"/>
            <a:ext cx="7499291" cy="5607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Resultado de imagen para plataforma de nube big data">
            <a:extLst>
              <a:ext uri="{FF2B5EF4-FFF2-40B4-BE49-F238E27FC236}">
                <a16:creationId xmlns:a16="http://schemas.microsoft.com/office/drawing/2014/main" id="{BE52A6F6-1DBF-4F60-B877-18D98D281A4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26748" y="948413"/>
            <a:ext cx="5750609" cy="495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8000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2543A2-38BC-4685-B3A1-46A91F70EE45}"/>
              </a:ext>
            </a:extLst>
          </p:cNvPr>
          <p:cNvSpPr>
            <a:spLocks noGrp="1"/>
          </p:cNvSpPr>
          <p:nvPr>
            <p:ph type="title"/>
          </p:nvPr>
        </p:nvSpPr>
        <p:spPr>
          <a:xfrm>
            <a:off x="581192" y="744718"/>
            <a:ext cx="11029616" cy="735568"/>
          </a:xfrm>
        </p:spPr>
        <p:txBody>
          <a:bodyPr>
            <a:normAutofit/>
          </a:bodyPr>
          <a:lstStyle/>
          <a:p>
            <a:r>
              <a:rPr lang="es-CL" dirty="0">
                <a:solidFill>
                  <a:srgbClr val="FFFEFF"/>
                </a:solidFill>
              </a:rPr>
              <a:t>						Objetivos específicos</a:t>
            </a:r>
          </a:p>
        </p:txBody>
      </p:sp>
      <p:graphicFrame>
        <p:nvGraphicFramePr>
          <p:cNvPr id="4" name="Marcador de contenido 3">
            <a:extLst>
              <a:ext uri="{FF2B5EF4-FFF2-40B4-BE49-F238E27FC236}">
                <a16:creationId xmlns:a16="http://schemas.microsoft.com/office/drawing/2014/main" id="{B22396D1-2A5F-40C7-8835-8B79108439FF}"/>
              </a:ext>
            </a:extLst>
          </p:cNvPr>
          <p:cNvGraphicFramePr>
            <a:graphicFrameLocks noGrp="1"/>
          </p:cNvGraphicFramePr>
          <p:nvPr>
            <p:ph idx="1"/>
            <p:extLst>
              <p:ext uri="{D42A27DB-BD31-4B8C-83A1-F6EECF244321}">
                <p14:modId xmlns:p14="http://schemas.microsoft.com/office/powerpoint/2010/main" val="1430371596"/>
              </p:ext>
            </p:extLst>
          </p:nvPr>
        </p:nvGraphicFramePr>
        <p:xfrm>
          <a:off x="439790" y="1782307"/>
          <a:ext cx="11287154" cy="4969933"/>
        </p:xfrm>
        <a:graphic>
          <a:graphicData uri="http://schemas.openxmlformats.org/drawingml/2006/table">
            <a:tbl>
              <a:tblPr firstRow="1" firstCol="1" bandRow="1">
                <a:tableStyleId>{5C22544A-7EE6-4342-B048-85BDC9FD1C3A}</a:tableStyleId>
              </a:tblPr>
              <a:tblGrid>
                <a:gridCol w="1209345">
                  <a:extLst>
                    <a:ext uri="{9D8B030D-6E8A-4147-A177-3AD203B41FA5}">
                      <a16:colId xmlns:a16="http://schemas.microsoft.com/office/drawing/2014/main" val="2181429312"/>
                    </a:ext>
                  </a:extLst>
                </a:gridCol>
                <a:gridCol w="2699678">
                  <a:extLst>
                    <a:ext uri="{9D8B030D-6E8A-4147-A177-3AD203B41FA5}">
                      <a16:colId xmlns:a16="http://schemas.microsoft.com/office/drawing/2014/main" val="2898374131"/>
                    </a:ext>
                  </a:extLst>
                </a:gridCol>
                <a:gridCol w="2731371">
                  <a:extLst>
                    <a:ext uri="{9D8B030D-6E8A-4147-A177-3AD203B41FA5}">
                      <a16:colId xmlns:a16="http://schemas.microsoft.com/office/drawing/2014/main" val="1469446685"/>
                    </a:ext>
                  </a:extLst>
                </a:gridCol>
                <a:gridCol w="2253866">
                  <a:extLst>
                    <a:ext uri="{9D8B030D-6E8A-4147-A177-3AD203B41FA5}">
                      <a16:colId xmlns:a16="http://schemas.microsoft.com/office/drawing/2014/main" val="3008278562"/>
                    </a:ext>
                  </a:extLst>
                </a:gridCol>
                <a:gridCol w="1331114">
                  <a:extLst>
                    <a:ext uri="{9D8B030D-6E8A-4147-A177-3AD203B41FA5}">
                      <a16:colId xmlns:a16="http://schemas.microsoft.com/office/drawing/2014/main" val="1007542313"/>
                    </a:ext>
                  </a:extLst>
                </a:gridCol>
                <a:gridCol w="1061780">
                  <a:extLst>
                    <a:ext uri="{9D8B030D-6E8A-4147-A177-3AD203B41FA5}">
                      <a16:colId xmlns:a16="http://schemas.microsoft.com/office/drawing/2014/main" val="765318098"/>
                    </a:ext>
                  </a:extLst>
                </a:gridCol>
              </a:tblGrid>
              <a:tr h="386687">
                <a:tc>
                  <a:txBody>
                    <a:bodyPr/>
                    <a:lstStyle/>
                    <a:p>
                      <a:pPr marL="457200" algn="just">
                        <a:lnSpc>
                          <a:spcPct val="150000"/>
                        </a:lnSpc>
                        <a:spcAft>
                          <a:spcPts val="0"/>
                        </a:spcAft>
                      </a:pPr>
                      <a:r>
                        <a:rPr lang="es-CL" sz="1000" dirty="0">
                          <a:effectLst/>
                        </a:rPr>
                        <a:t>Objetivo específicos</a:t>
                      </a:r>
                      <a:endParaRPr lang="es-CL" sz="10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just">
                        <a:lnSpc>
                          <a:spcPct val="150000"/>
                        </a:lnSpc>
                        <a:spcAft>
                          <a:spcPts val="0"/>
                        </a:spcAft>
                      </a:pPr>
                      <a:r>
                        <a:rPr lang="es-CL" sz="1000">
                          <a:effectLst/>
                        </a:rPr>
                        <a:t>Situación Actual</a:t>
                      </a:r>
                      <a:endParaRPr lang="es-CL" sz="1000">
                        <a:effectLst/>
                        <a:latin typeface="Open Sans" panose="020B0606030504020204" pitchFamily="34" charset="0"/>
                        <a:ea typeface="Open Sans" panose="020B0606030504020204" pitchFamily="34" charset="0"/>
                      </a:endParaRPr>
                    </a:p>
                  </a:txBody>
                  <a:tcPr marL="14770" marR="14770" marT="0" marB="0"/>
                </a:tc>
                <a:tc>
                  <a:txBody>
                    <a:bodyPr/>
                    <a:lstStyle/>
                    <a:p>
                      <a:pPr marL="457200" algn="just">
                        <a:lnSpc>
                          <a:spcPct val="150000"/>
                        </a:lnSpc>
                        <a:spcAft>
                          <a:spcPts val="0"/>
                        </a:spcAft>
                      </a:pPr>
                      <a:r>
                        <a:rPr lang="es-CL" sz="1000" dirty="0">
                          <a:effectLst/>
                        </a:rPr>
                        <a:t>Objetivo especifico</a:t>
                      </a:r>
                    </a:p>
                    <a:p>
                      <a:pPr marL="457200" algn="just">
                        <a:lnSpc>
                          <a:spcPct val="150000"/>
                        </a:lnSpc>
                        <a:spcAft>
                          <a:spcPts val="0"/>
                        </a:spcAft>
                      </a:pPr>
                      <a:r>
                        <a:rPr lang="es-CL" sz="1000" dirty="0">
                          <a:effectLst/>
                        </a:rPr>
                        <a:t> </a:t>
                      </a:r>
                      <a:endParaRPr lang="es-CL" sz="10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just">
                        <a:lnSpc>
                          <a:spcPct val="150000"/>
                        </a:lnSpc>
                        <a:spcAft>
                          <a:spcPts val="0"/>
                        </a:spcAft>
                      </a:pPr>
                      <a:r>
                        <a:rPr lang="es-CL" sz="1000">
                          <a:effectLst/>
                        </a:rPr>
                        <a:t>Situación Esperada</a:t>
                      </a:r>
                      <a:endParaRPr lang="es-CL" sz="1000">
                        <a:effectLst/>
                        <a:latin typeface="Open Sans" panose="020B0606030504020204" pitchFamily="34" charset="0"/>
                        <a:ea typeface="Open Sans" panose="020B0606030504020204" pitchFamily="34" charset="0"/>
                      </a:endParaRPr>
                    </a:p>
                  </a:txBody>
                  <a:tcPr marL="14770" marR="14770" marT="0" marB="0"/>
                </a:tc>
                <a:tc>
                  <a:txBody>
                    <a:bodyPr/>
                    <a:lstStyle/>
                    <a:p>
                      <a:pPr marL="457200" algn="just">
                        <a:lnSpc>
                          <a:spcPct val="150000"/>
                        </a:lnSpc>
                        <a:spcAft>
                          <a:spcPts val="0"/>
                        </a:spcAft>
                      </a:pPr>
                      <a:r>
                        <a:rPr lang="es-CL" sz="1000">
                          <a:effectLst/>
                        </a:rPr>
                        <a:t>Métricas</a:t>
                      </a:r>
                      <a:endParaRPr lang="es-CL" sz="100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1000">
                          <a:effectLst/>
                        </a:rPr>
                        <a:t>Criterio de Éxito</a:t>
                      </a:r>
                      <a:endParaRPr lang="es-CL" sz="1000">
                        <a:effectLst/>
                        <a:latin typeface="Open Sans" panose="020B0606030504020204" pitchFamily="34" charset="0"/>
                        <a:ea typeface="Open Sans" panose="020B0606030504020204" pitchFamily="34" charset="0"/>
                      </a:endParaRPr>
                    </a:p>
                  </a:txBody>
                  <a:tcPr marL="14770" marR="14770" marT="0" marB="0"/>
                </a:tc>
                <a:extLst>
                  <a:ext uri="{0D108BD9-81ED-4DB2-BD59-A6C34878D82A}">
                    <a16:rowId xmlns:a16="http://schemas.microsoft.com/office/drawing/2014/main" val="2745417997"/>
                  </a:ext>
                </a:extLst>
              </a:tr>
              <a:tr h="653370">
                <a:tc>
                  <a:txBody>
                    <a:bodyPr/>
                    <a:lstStyle/>
                    <a:p>
                      <a:pPr marL="457200" algn="just">
                        <a:lnSpc>
                          <a:spcPct val="150000"/>
                        </a:lnSpc>
                        <a:spcAft>
                          <a:spcPts val="0"/>
                        </a:spcAft>
                      </a:pPr>
                      <a:r>
                        <a:rPr lang="es-CL" sz="1000">
                          <a:effectLst/>
                        </a:rPr>
                        <a:t>1</a:t>
                      </a:r>
                      <a:endParaRPr lang="es-CL" sz="100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Empresas hacen uso de grandes volúmenes de datos sin plataformas que los manipulen provocando perdidas de estos</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algn="l">
                        <a:lnSpc>
                          <a:spcPct val="150000"/>
                        </a:lnSpc>
                        <a:spcAft>
                          <a:spcPts val="0"/>
                        </a:spcAft>
                      </a:pPr>
                      <a:r>
                        <a:rPr lang="es-CL" sz="900" dirty="0">
                          <a:effectLst/>
                        </a:rPr>
                        <a:t>Disminuir la perdida de datos de las empresas entregando una plataforma de soporte al gran volumen de datos</a:t>
                      </a:r>
                    </a:p>
                    <a:p>
                      <a:pPr marL="457200" algn="l">
                        <a:lnSpc>
                          <a:spcPct val="150000"/>
                        </a:lnSpc>
                        <a:spcAft>
                          <a:spcPts val="0"/>
                        </a:spcAft>
                      </a:pPr>
                      <a:r>
                        <a:rPr lang="es-CL" sz="900" dirty="0">
                          <a:effectLst/>
                        </a:rPr>
                        <a:t> </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Generar una plataforma con las tecnologías adecuadas para que maneje los volúmenes de datos de la mejor forma posible</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Herramientas acordes los datos del cliente </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&gt;=5</a:t>
                      </a:r>
                      <a:endParaRPr lang="es-CL" sz="900" dirty="0">
                        <a:effectLst/>
                        <a:latin typeface="Open Sans" panose="020B0606030504020204" pitchFamily="34" charset="0"/>
                        <a:ea typeface="Open Sans" panose="020B0606030504020204" pitchFamily="34" charset="0"/>
                      </a:endParaRPr>
                    </a:p>
                  </a:txBody>
                  <a:tcPr marL="14770" marR="14770" marT="0" marB="0"/>
                </a:tc>
                <a:extLst>
                  <a:ext uri="{0D108BD9-81ED-4DB2-BD59-A6C34878D82A}">
                    <a16:rowId xmlns:a16="http://schemas.microsoft.com/office/drawing/2014/main" val="2473201821"/>
                  </a:ext>
                </a:extLst>
              </a:tr>
              <a:tr h="653370">
                <a:tc>
                  <a:txBody>
                    <a:bodyPr/>
                    <a:lstStyle/>
                    <a:p>
                      <a:pPr marL="457200" algn="just">
                        <a:lnSpc>
                          <a:spcPct val="150000"/>
                        </a:lnSpc>
                        <a:spcAft>
                          <a:spcPts val="0"/>
                        </a:spcAft>
                      </a:pPr>
                      <a:r>
                        <a:rPr lang="es-CL" sz="1000">
                          <a:effectLst/>
                        </a:rPr>
                        <a:t>2</a:t>
                      </a:r>
                      <a:endParaRPr lang="es-CL" sz="100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Los datos de las empresas son ilocalizables, provocando la demora en las respuestas y conllevando a malas decisiones.</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algn="l">
                        <a:lnSpc>
                          <a:spcPct val="150000"/>
                        </a:lnSpc>
                        <a:spcAft>
                          <a:spcPts val="0"/>
                        </a:spcAft>
                      </a:pPr>
                      <a:r>
                        <a:rPr lang="es-CL" sz="900">
                          <a:effectLst/>
                        </a:rPr>
                        <a:t>Disminuir los fallos en la toma de decisiones con mejores tiempos de respuesta en la entrega de información con una plataforma que albergue big data en la nube.</a:t>
                      </a:r>
                    </a:p>
                    <a:p>
                      <a:pPr marL="457200" algn="l">
                        <a:lnSpc>
                          <a:spcPct val="150000"/>
                        </a:lnSpc>
                        <a:spcAft>
                          <a:spcPts val="0"/>
                        </a:spcAft>
                      </a:pPr>
                      <a:r>
                        <a:rPr lang="es-CL" sz="900">
                          <a:effectLst/>
                        </a:rPr>
                        <a:t> </a:t>
                      </a:r>
                      <a:endParaRPr lang="es-CL" sz="90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Entregar información en rangos cortos de tiempo para poder ser ocupada cuando el administrador o encargado estime conveniente </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Tiempo de espera – tiempo de respuesta</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&lt;=2 minutos</a:t>
                      </a:r>
                      <a:endParaRPr lang="es-CL" sz="900" dirty="0">
                        <a:effectLst/>
                        <a:latin typeface="Open Sans" panose="020B0606030504020204" pitchFamily="34" charset="0"/>
                        <a:ea typeface="Open Sans" panose="020B0606030504020204" pitchFamily="34" charset="0"/>
                      </a:endParaRPr>
                    </a:p>
                  </a:txBody>
                  <a:tcPr marL="14770" marR="14770" marT="0" marB="0"/>
                </a:tc>
                <a:extLst>
                  <a:ext uri="{0D108BD9-81ED-4DB2-BD59-A6C34878D82A}">
                    <a16:rowId xmlns:a16="http://schemas.microsoft.com/office/drawing/2014/main" val="1504199809"/>
                  </a:ext>
                </a:extLst>
              </a:tr>
              <a:tr h="923965">
                <a:tc>
                  <a:txBody>
                    <a:bodyPr/>
                    <a:lstStyle/>
                    <a:p>
                      <a:pPr marL="457200" algn="just">
                        <a:lnSpc>
                          <a:spcPct val="150000"/>
                        </a:lnSpc>
                        <a:spcAft>
                          <a:spcPts val="0"/>
                        </a:spcAft>
                      </a:pPr>
                      <a:r>
                        <a:rPr lang="es-CL" sz="1000">
                          <a:effectLst/>
                        </a:rPr>
                        <a:t>3</a:t>
                      </a:r>
                      <a:endParaRPr lang="es-CL" sz="100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Las empresas no logran localizar los datos para poder procesarlos, esto provoca lentitud en generar información y poca seguridad ya que no se logra saber en donde se encuentran.</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La plataforma debe localizar, procesar y analizar de formas más rápida y segura la información que se albergada en la plataforma</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La información debe ser localizad de forma rápida para ser analizada y entregada deforma segura </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Información localizada *100 / información no localizada</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&gt;= 95%</a:t>
                      </a:r>
                      <a:endParaRPr lang="es-CL" sz="900" dirty="0">
                        <a:effectLst/>
                        <a:latin typeface="Open Sans" panose="020B0606030504020204" pitchFamily="34" charset="0"/>
                        <a:ea typeface="Open Sans" panose="020B0606030504020204" pitchFamily="34" charset="0"/>
                      </a:endParaRPr>
                    </a:p>
                  </a:txBody>
                  <a:tcPr marL="14770" marR="14770" marT="0" marB="0"/>
                </a:tc>
                <a:extLst>
                  <a:ext uri="{0D108BD9-81ED-4DB2-BD59-A6C34878D82A}">
                    <a16:rowId xmlns:a16="http://schemas.microsoft.com/office/drawing/2014/main" val="1470691056"/>
                  </a:ext>
                </a:extLst>
              </a:tr>
              <a:tr h="735056">
                <a:tc>
                  <a:txBody>
                    <a:bodyPr/>
                    <a:lstStyle/>
                    <a:p>
                      <a:pPr marL="457200" algn="just">
                        <a:lnSpc>
                          <a:spcPct val="150000"/>
                        </a:lnSpc>
                        <a:spcAft>
                          <a:spcPts val="0"/>
                        </a:spcAft>
                      </a:pPr>
                      <a:r>
                        <a:rPr lang="es-CL" sz="1000">
                          <a:effectLst/>
                        </a:rPr>
                        <a:t>4</a:t>
                      </a:r>
                      <a:endParaRPr lang="es-CL" sz="1000">
                        <a:effectLst/>
                        <a:latin typeface="Open Sans" panose="020B0606030504020204" pitchFamily="34" charset="0"/>
                        <a:ea typeface="Open Sans" panose="020B0606030504020204" pitchFamily="34" charset="0"/>
                      </a:endParaRPr>
                    </a:p>
                  </a:txBody>
                  <a:tcPr marL="14770" marR="14770" marT="0" marB="0"/>
                </a:tc>
                <a:tc>
                  <a:txBody>
                    <a:bodyPr/>
                    <a:lstStyle/>
                    <a:p>
                      <a:pPr marL="457200" algn="just">
                        <a:lnSpc>
                          <a:spcPct val="150000"/>
                        </a:lnSpc>
                        <a:spcAft>
                          <a:spcPts val="0"/>
                        </a:spcAft>
                      </a:pPr>
                      <a:r>
                        <a:rPr lang="es-CL" sz="900" dirty="0">
                          <a:effectLst/>
                        </a:rPr>
                        <a:t>Empresas ocupan plataformas inadecuadas poco amigables con el entorno del cliente provocando fallos y poco entendimiento en palabras técnicas.</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just">
                        <a:lnSpc>
                          <a:spcPct val="150000"/>
                        </a:lnSpc>
                        <a:spcAft>
                          <a:spcPts val="0"/>
                        </a:spcAft>
                      </a:pPr>
                      <a:r>
                        <a:rPr lang="es-CL" sz="900" dirty="0">
                          <a:effectLst/>
                        </a:rPr>
                        <a:t>Disminuir las dificultades de entendimiento al momento de analizar información entregando una plataforma amigable para el cliente y fácil de entender con un lenguaje común.</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Plataforma con lenguaje y entorno amigable para el uso de cualquiera persona que no tenga conocimiento de lenguaje tecnológico</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 de aprobación del entorno *100 / desaprobación del entono</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&gt;= 80%</a:t>
                      </a:r>
                      <a:endParaRPr lang="es-CL" sz="900" dirty="0">
                        <a:effectLst/>
                        <a:latin typeface="Open Sans" panose="020B0606030504020204" pitchFamily="34" charset="0"/>
                        <a:ea typeface="Open Sans" panose="020B0606030504020204" pitchFamily="34" charset="0"/>
                      </a:endParaRPr>
                    </a:p>
                  </a:txBody>
                  <a:tcPr marL="14770" marR="14770" marT="0" marB="0"/>
                </a:tc>
                <a:extLst>
                  <a:ext uri="{0D108BD9-81ED-4DB2-BD59-A6C34878D82A}">
                    <a16:rowId xmlns:a16="http://schemas.microsoft.com/office/drawing/2014/main" val="1275249075"/>
                  </a:ext>
                </a:extLst>
              </a:tr>
              <a:tr h="1112875">
                <a:tc>
                  <a:txBody>
                    <a:bodyPr/>
                    <a:lstStyle/>
                    <a:p>
                      <a:pPr marL="457200" algn="just">
                        <a:lnSpc>
                          <a:spcPct val="150000"/>
                        </a:lnSpc>
                        <a:spcAft>
                          <a:spcPts val="0"/>
                        </a:spcAft>
                      </a:pPr>
                      <a:r>
                        <a:rPr lang="es-CL" sz="1000">
                          <a:effectLst/>
                        </a:rPr>
                        <a:t>5</a:t>
                      </a:r>
                      <a:endParaRPr lang="es-CL" sz="1000">
                        <a:effectLst/>
                        <a:latin typeface="Open Sans" panose="020B0606030504020204" pitchFamily="34" charset="0"/>
                        <a:ea typeface="Open Sans" panose="020B0606030504020204" pitchFamily="34" charset="0"/>
                      </a:endParaRPr>
                    </a:p>
                  </a:txBody>
                  <a:tcPr marL="14770" marR="14770" marT="0" marB="0"/>
                </a:tc>
                <a:tc>
                  <a:txBody>
                    <a:bodyPr/>
                    <a:lstStyle/>
                    <a:p>
                      <a:pPr marL="457200" algn="just">
                        <a:lnSpc>
                          <a:spcPct val="150000"/>
                        </a:lnSpc>
                        <a:spcAft>
                          <a:spcPts val="0"/>
                        </a:spcAft>
                      </a:pPr>
                      <a:r>
                        <a:rPr lang="es-CL" sz="900" dirty="0">
                          <a:effectLst/>
                        </a:rPr>
                        <a:t>Información de las empresas se encuentran en lugares inadecuados con poca seguridad lo que provoca que cualquier persona tenga acceso a este.</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just">
                        <a:lnSpc>
                          <a:spcPct val="150000"/>
                        </a:lnSpc>
                        <a:spcAft>
                          <a:spcPts val="0"/>
                        </a:spcAft>
                      </a:pPr>
                      <a:r>
                        <a:rPr lang="es-CL" sz="900" dirty="0">
                          <a:effectLst/>
                        </a:rPr>
                        <a:t>Disminuir la probabilidad de robo de información en un 60 % entregando un estricto control de acceso y una fácil y rápida configuración de los niveles de permisos</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Información albergada en los lugares adecuados con la seguridad y permisos a las personas correspondientes sin perder el uso amigable</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err="1">
                          <a:effectLst/>
                        </a:rPr>
                        <a:t>N°</a:t>
                      </a:r>
                      <a:r>
                        <a:rPr lang="es-CL" sz="900" dirty="0">
                          <a:effectLst/>
                        </a:rPr>
                        <a:t> de personas con permiso de ingreso* 100 / </a:t>
                      </a:r>
                      <a:r>
                        <a:rPr lang="es-CL" sz="900" dirty="0" err="1">
                          <a:effectLst/>
                        </a:rPr>
                        <a:t>N°</a:t>
                      </a:r>
                      <a:r>
                        <a:rPr lang="es-CL" sz="900" dirty="0">
                          <a:effectLst/>
                        </a:rPr>
                        <a:t> de personas sin permiso de ingreso</a:t>
                      </a:r>
                      <a:endParaRPr lang="es-CL" sz="900" dirty="0">
                        <a:effectLst/>
                        <a:latin typeface="Open Sans" panose="020B0606030504020204" pitchFamily="34" charset="0"/>
                        <a:ea typeface="Open Sans" panose="020B0606030504020204" pitchFamily="34" charset="0"/>
                      </a:endParaRPr>
                    </a:p>
                  </a:txBody>
                  <a:tcPr marL="14770" marR="14770" marT="0" marB="0"/>
                </a:tc>
                <a:tc>
                  <a:txBody>
                    <a:bodyPr/>
                    <a:lstStyle/>
                    <a:p>
                      <a:pPr marL="457200" algn="l">
                        <a:lnSpc>
                          <a:spcPct val="150000"/>
                        </a:lnSpc>
                        <a:spcAft>
                          <a:spcPts val="0"/>
                        </a:spcAft>
                      </a:pPr>
                      <a:r>
                        <a:rPr lang="es-CL" sz="900" dirty="0">
                          <a:effectLst/>
                        </a:rPr>
                        <a:t>&gt;=90%</a:t>
                      </a:r>
                      <a:endParaRPr lang="es-CL" sz="900" dirty="0">
                        <a:effectLst/>
                        <a:latin typeface="Open Sans" panose="020B0606030504020204" pitchFamily="34" charset="0"/>
                        <a:ea typeface="Open Sans" panose="020B0606030504020204" pitchFamily="34" charset="0"/>
                      </a:endParaRPr>
                    </a:p>
                  </a:txBody>
                  <a:tcPr marL="14770" marR="14770" marT="0" marB="0"/>
                </a:tc>
                <a:extLst>
                  <a:ext uri="{0D108BD9-81ED-4DB2-BD59-A6C34878D82A}">
                    <a16:rowId xmlns:a16="http://schemas.microsoft.com/office/drawing/2014/main" val="233859021"/>
                  </a:ext>
                </a:extLst>
              </a:tr>
            </a:tbl>
          </a:graphicData>
        </a:graphic>
      </p:graphicFrame>
    </p:spTree>
    <p:extLst>
      <p:ext uri="{BB962C8B-B14F-4D97-AF65-F5344CB8AC3E}">
        <p14:creationId xmlns:p14="http://schemas.microsoft.com/office/powerpoint/2010/main" val="1828782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283DD4-C49B-418D-A523-4F0189BA7DA1}"/>
              </a:ext>
            </a:extLst>
          </p:cNvPr>
          <p:cNvSpPr>
            <a:spLocks noGrp="1"/>
          </p:cNvSpPr>
          <p:nvPr>
            <p:ph type="title"/>
          </p:nvPr>
        </p:nvSpPr>
        <p:spPr/>
        <p:txBody>
          <a:bodyPr/>
          <a:lstStyle/>
          <a:p>
            <a:r>
              <a:rPr lang="es-CL" dirty="0"/>
              <a:t>			Diagrama de alto nivel de la solución</a:t>
            </a:r>
          </a:p>
        </p:txBody>
      </p:sp>
      <p:pic>
        <p:nvPicPr>
          <p:cNvPr id="4" name="Imagen 3">
            <a:extLst>
              <a:ext uri="{FF2B5EF4-FFF2-40B4-BE49-F238E27FC236}">
                <a16:creationId xmlns:a16="http://schemas.microsoft.com/office/drawing/2014/main" id="{DA10B314-C859-45B9-AA3D-3C400324714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213360" y="1960880"/>
            <a:ext cx="11531600" cy="4754880"/>
          </a:xfrm>
          <a:prstGeom prst="rect">
            <a:avLst/>
          </a:prstGeom>
        </p:spPr>
      </p:pic>
    </p:spTree>
    <p:extLst>
      <p:ext uri="{BB962C8B-B14F-4D97-AF65-F5344CB8AC3E}">
        <p14:creationId xmlns:p14="http://schemas.microsoft.com/office/powerpoint/2010/main" val="1856333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79A26B8-6C4E-452B-ADD3-ED324A7AB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B4167E1-E2B0-4192-8DA2-6967DDFF87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560996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ítulo 1">
            <a:extLst>
              <a:ext uri="{FF2B5EF4-FFF2-40B4-BE49-F238E27FC236}">
                <a16:creationId xmlns:a16="http://schemas.microsoft.com/office/drawing/2014/main" id="{428FE258-6A56-4FF1-A08B-F5A6703DA149}"/>
              </a:ext>
            </a:extLst>
          </p:cNvPr>
          <p:cNvSpPr>
            <a:spLocks noGrp="1"/>
          </p:cNvSpPr>
          <p:nvPr>
            <p:ph type="title"/>
          </p:nvPr>
        </p:nvSpPr>
        <p:spPr>
          <a:xfrm>
            <a:off x="762121" y="960723"/>
            <a:ext cx="4968489" cy="1013800"/>
          </a:xfrm>
        </p:spPr>
        <p:txBody>
          <a:bodyPr>
            <a:normAutofit/>
          </a:bodyPr>
          <a:lstStyle/>
          <a:p>
            <a:r>
              <a:rPr lang="es-CL">
                <a:solidFill>
                  <a:srgbClr val="FFFFFF"/>
                </a:solidFill>
              </a:rPr>
              <a:t>								Solución</a:t>
            </a:r>
          </a:p>
        </p:txBody>
      </p:sp>
      <p:sp>
        <p:nvSpPr>
          <p:cNvPr id="13" name="Rectangle 12">
            <a:extLst>
              <a:ext uri="{FF2B5EF4-FFF2-40B4-BE49-F238E27FC236}">
                <a16:creationId xmlns:a16="http://schemas.microsoft.com/office/drawing/2014/main" id="{D03E4FEE-2E6A-44AB-B6BA-C1AD0CD6D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560581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0817EB59-13B3-43DA-9B91-A7CC174A60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4318" y="457200"/>
            <a:ext cx="5600007"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3" name="Marcador de contenido 2">
            <a:extLst>
              <a:ext uri="{FF2B5EF4-FFF2-40B4-BE49-F238E27FC236}">
                <a16:creationId xmlns:a16="http://schemas.microsoft.com/office/drawing/2014/main" id="{307634B2-6C39-4530-B411-5A5DE910EE8E}"/>
              </a:ext>
            </a:extLst>
          </p:cNvPr>
          <p:cNvSpPr>
            <a:spLocks noGrp="1"/>
          </p:cNvSpPr>
          <p:nvPr>
            <p:ph idx="1"/>
          </p:nvPr>
        </p:nvSpPr>
        <p:spPr>
          <a:xfrm>
            <a:off x="783387" y="2254102"/>
            <a:ext cx="4947221" cy="3650344"/>
          </a:xfrm>
        </p:spPr>
        <p:txBody>
          <a:bodyPr>
            <a:normAutofit fontScale="92500" lnSpcReduction="10000"/>
          </a:bodyPr>
          <a:lstStyle/>
          <a:p>
            <a:pPr>
              <a:lnSpc>
                <a:spcPct val="90000"/>
              </a:lnSpc>
            </a:pPr>
            <a:r>
              <a:rPr lang="es-CL" sz="1400">
                <a:solidFill>
                  <a:srgbClr val="FFFFFF"/>
                </a:solidFill>
              </a:rPr>
              <a:t>El sistema es capaz de captar información de fuentes externas con el fin de convertirla en datos de valor mediante técnicas de Procesado del Lenguaje Natural en combinación con tecnologías de procesado y almacenamiento Big Data.</a:t>
            </a:r>
          </a:p>
          <a:p>
            <a:pPr lvl="1">
              <a:lnSpc>
                <a:spcPct val="90000"/>
              </a:lnSpc>
            </a:pPr>
            <a:r>
              <a:rPr lang="es-CL" sz="1400">
                <a:solidFill>
                  <a:srgbClr val="FFFFFF"/>
                </a:solidFill>
              </a:rPr>
              <a:t>La arquitectura está formada por un sistema Cloud Computing compuesto por tres capas: infraestructura como servicio (IaaS), plataforma como servicio (PaaS) y software como servicio (SaaS)</a:t>
            </a:r>
          </a:p>
          <a:p>
            <a:pPr lvl="2">
              <a:lnSpc>
                <a:spcPct val="90000"/>
              </a:lnSpc>
            </a:pPr>
            <a:r>
              <a:rPr lang="es-CL">
                <a:solidFill>
                  <a:srgbClr val="FFFFFF"/>
                </a:solidFill>
              </a:rPr>
              <a:t>(IaaS), proporciona una gestión bajo demanda de todos los recursos de hardware disponibles en un clúster</a:t>
            </a:r>
          </a:p>
          <a:p>
            <a:pPr lvl="2">
              <a:lnSpc>
                <a:spcPct val="90000"/>
              </a:lnSpc>
            </a:pPr>
            <a:r>
              <a:rPr lang="es-CL">
                <a:solidFill>
                  <a:srgbClr val="FFFFFF"/>
                </a:solidFill>
              </a:rPr>
              <a:t>(PaaS) se ofrece un framework de desarrollo formado por un ecosistema Big Data compuesto por diversas herramientas basadas en el paradigma mapreduce , que proporcionan la capacidad de procesar grandes cantidades de información en paralelo. </a:t>
            </a:r>
          </a:p>
          <a:p>
            <a:pPr lvl="2">
              <a:lnSpc>
                <a:spcPct val="90000"/>
              </a:lnSpc>
            </a:pPr>
            <a:r>
              <a:rPr lang="es-CL">
                <a:solidFill>
                  <a:srgbClr val="FFFFFF"/>
                </a:solidFill>
              </a:rPr>
              <a:t>(SaaS), proporciona al usuario final una aplicación web donde se ofrece toda la información que ha sido generada por el sistema de forma gráfica y sintetizada. </a:t>
            </a:r>
          </a:p>
        </p:txBody>
      </p:sp>
      <p:sp>
        <p:nvSpPr>
          <p:cNvPr id="17" name="Rectangle 16">
            <a:extLst>
              <a:ext uri="{FF2B5EF4-FFF2-40B4-BE49-F238E27FC236}">
                <a16:creationId xmlns:a16="http://schemas.microsoft.com/office/drawing/2014/main" id="{C5F09389-6A8E-46D6-B5F4-A3C55FAE62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44319" y="619125"/>
            <a:ext cx="5600006" cy="56070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3">
            <a:extLst>
              <a:ext uri="{FF2B5EF4-FFF2-40B4-BE49-F238E27FC236}">
                <a16:creationId xmlns:a16="http://schemas.microsoft.com/office/drawing/2014/main" id="{7A6269FB-3950-4CC5-A9B0-288897C11429}"/>
              </a:ext>
            </a:extLst>
          </p:cNvPr>
          <p:cNvPicPr/>
          <p:nvPr/>
        </p:nvPicPr>
        <p:blipFill>
          <a:blip r:embed="rId3">
            <a:extLst>
              <a:ext uri="{28A0092B-C50C-407E-A947-70E740481C1C}">
                <a14:useLocalDpi xmlns:a14="http://schemas.microsoft.com/office/drawing/2010/main" val="0"/>
              </a:ext>
            </a:extLst>
          </a:blip>
          <a:stretch>
            <a:fillRect/>
          </a:stretch>
        </p:blipFill>
        <p:spPr>
          <a:xfrm>
            <a:off x="6494721" y="625472"/>
            <a:ext cx="5180100" cy="5607053"/>
          </a:xfrm>
          <a:prstGeom prst="rect">
            <a:avLst/>
          </a:prstGeom>
        </p:spPr>
      </p:pic>
    </p:spTree>
    <p:extLst>
      <p:ext uri="{BB962C8B-B14F-4D97-AF65-F5344CB8AC3E}">
        <p14:creationId xmlns:p14="http://schemas.microsoft.com/office/powerpoint/2010/main" val="1568948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E027CAF-CAA2-4920-B383-37BB94556247}"/>
              </a:ext>
            </a:extLst>
          </p:cNvPr>
          <p:cNvSpPr>
            <a:spLocks noGrp="1"/>
          </p:cNvSpPr>
          <p:nvPr>
            <p:ph type="title"/>
          </p:nvPr>
        </p:nvSpPr>
        <p:spPr/>
        <p:txBody>
          <a:bodyPr/>
          <a:lstStyle/>
          <a:p>
            <a:r>
              <a:rPr lang="es-CL" dirty="0"/>
              <a:t>Alcance de la solución</a:t>
            </a:r>
          </a:p>
        </p:txBody>
      </p:sp>
      <p:sp>
        <p:nvSpPr>
          <p:cNvPr id="3" name="Marcador de contenido 2">
            <a:extLst>
              <a:ext uri="{FF2B5EF4-FFF2-40B4-BE49-F238E27FC236}">
                <a16:creationId xmlns:a16="http://schemas.microsoft.com/office/drawing/2014/main" id="{F4C18299-E077-4C4B-9AC7-3C195FD9AD72}"/>
              </a:ext>
            </a:extLst>
          </p:cNvPr>
          <p:cNvSpPr>
            <a:spLocks noGrp="1"/>
          </p:cNvSpPr>
          <p:nvPr>
            <p:ph idx="1"/>
          </p:nvPr>
        </p:nvSpPr>
        <p:spPr>
          <a:xfrm>
            <a:off x="581192" y="2180497"/>
            <a:ext cx="11029615" cy="1616252"/>
          </a:xfrm>
        </p:spPr>
        <p:txBody>
          <a:bodyPr>
            <a:normAutofit lnSpcReduction="10000"/>
          </a:bodyPr>
          <a:lstStyle/>
          <a:p>
            <a:r>
              <a:rPr lang="es-CL" sz="2400" dirty="0"/>
              <a:t>El alcance de la solución propone que la creación de una nueva plataforma o mejora de las ya existente para entregar diseños más amigables y así dar mejores tiempos de respuesta para que los usuarios puedan entender de mejor forma  su contenido y de esta forma tomar las mejores decisiones en conjunto a su datos.</a:t>
            </a:r>
          </a:p>
          <a:p>
            <a:endParaRPr lang="es-CL" dirty="0"/>
          </a:p>
        </p:txBody>
      </p:sp>
      <p:pic>
        <p:nvPicPr>
          <p:cNvPr id="7170" name="Picture 2" descr="Resultado de imagen para amazon web service">
            <a:extLst>
              <a:ext uri="{FF2B5EF4-FFF2-40B4-BE49-F238E27FC236}">
                <a16:creationId xmlns:a16="http://schemas.microsoft.com/office/drawing/2014/main" id="{38845504-9B48-4F10-B2C4-C87DE4599F1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07" y="4029283"/>
            <a:ext cx="3171825" cy="1781175"/>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Resultado de imagen para azure">
            <a:extLst>
              <a:ext uri="{FF2B5EF4-FFF2-40B4-BE49-F238E27FC236}">
                <a16:creationId xmlns:a16="http://schemas.microsoft.com/office/drawing/2014/main" id="{C83ECF13-3427-4C7E-918E-D3DF197383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6080" y="3913015"/>
            <a:ext cx="3572320" cy="2013709"/>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Resultado de imagen para google cloud platform">
            <a:extLst>
              <a:ext uri="{FF2B5EF4-FFF2-40B4-BE49-F238E27FC236}">
                <a16:creationId xmlns:a16="http://schemas.microsoft.com/office/drawing/2014/main" id="{81563D29-DBD6-4283-8084-E17DD687AF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5999" y="3909289"/>
            <a:ext cx="2676525" cy="1714500"/>
          </a:xfrm>
          <a:prstGeom prst="rect">
            <a:avLst/>
          </a:prstGeom>
          <a:noFill/>
          <a:extLst>
            <a:ext uri="{909E8E84-426E-40DD-AFC4-6F175D3DCCD1}">
              <a14:hiddenFill xmlns:a14="http://schemas.microsoft.com/office/drawing/2010/main">
                <a:solidFill>
                  <a:srgbClr val="FFFFFF"/>
                </a:solidFill>
              </a14:hiddenFill>
            </a:ext>
          </a:extLst>
        </p:spPr>
      </p:pic>
      <p:pic>
        <p:nvPicPr>
          <p:cNvPr id="7180" name="Picture 12" descr="Resultado de imagen para nube y signo de interrogacion">
            <a:extLst>
              <a:ext uri="{FF2B5EF4-FFF2-40B4-BE49-F238E27FC236}">
                <a16:creationId xmlns:a16="http://schemas.microsoft.com/office/drawing/2014/main" id="{83E6A4A4-8B5D-4114-8063-B49525BB62C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942287" y="3909289"/>
            <a:ext cx="3073501" cy="19011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3673694"/>
      </p:ext>
    </p:extLst>
  </p:cSld>
  <p:clrMapOvr>
    <a:masterClrMapping/>
  </p:clrMapOvr>
</p:sld>
</file>

<file path=ppt/theme/theme1.xml><?xml version="1.0" encoding="utf-8"?>
<a:theme xmlns:a="http://schemas.openxmlformats.org/drawingml/2006/main" name="Dividendo">
  <a:themeElements>
    <a:clrScheme name="Dividendo">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o">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o">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1777</Words>
  <Application>Microsoft Office PowerPoint</Application>
  <PresentationFormat>Panorámica</PresentationFormat>
  <Paragraphs>272</Paragraphs>
  <Slides>21</Slides>
  <Notes>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21</vt:i4>
      </vt:variant>
    </vt:vector>
  </HeadingPairs>
  <TitlesOfParts>
    <vt:vector size="27" baseType="lpstr">
      <vt:lpstr>Arial</vt:lpstr>
      <vt:lpstr>Calibri</vt:lpstr>
      <vt:lpstr>Gill Sans MT</vt:lpstr>
      <vt:lpstr>Open Sans</vt:lpstr>
      <vt:lpstr>Wingdings 2</vt:lpstr>
      <vt:lpstr>Dividendo</vt:lpstr>
      <vt:lpstr>Plataforma de soporte de proyectos big data</vt:lpstr>
      <vt:lpstr>        Definición Big data </vt:lpstr>
      <vt:lpstr>        Situación Actual</vt:lpstr>
      <vt:lpstr>       Problemática</vt:lpstr>
      <vt:lpstr>       Objetivo general</vt:lpstr>
      <vt:lpstr>      Objetivos específicos</vt:lpstr>
      <vt:lpstr>   Diagrama de alto nivel de la solución</vt:lpstr>
      <vt:lpstr>        Solución</vt:lpstr>
      <vt:lpstr>Alcance de la solución</vt:lpstr>
      <vt:lpstr>    Limitaciones y restricciones </vt:lpstr>
      <vt:lpstr>       Situación futura</vt:lpstr>
      <vt:lpstr>    Funcionalidades de la plataforma </vt:lpstr>
      <vt:lpstr>     Metodologías de desarrollo</vt:lpstr>
      <vt:lpstr>     Roles Metodología scrum</vt:lpstr>
      <vt:lpstr>Planificación del proyecto</vt:lpstr>
      <vt:lpstr>      Plan de entregables</vt:lpstr>
      <vt:lpstr>      Control de  versiones</vt:lpstr>
      <vt:lpstr>       Gestión de cambios</vt:lpstr>
      <vt:lpstr>       Gestión de riesgos</vt:lpstr>
      <vt:lpstr>       Matriz de probabilidad</vt:lpstr>
      <vt:lpstr>Preguntas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Plataforma de soporte de proyectos big data</dc:title>
  <dc:creator>CORDOVA CORDERO, DAVID ALEJANDRO</dc:creator>
  <cp:lastModifiedBy>CORDOVA CORDERO, DAVID ALEJANDRO</cp:lastModifiedBy>
  <cp:revision>4</cp:revision>
  <dcterms:created xsi:type="dcterms:W3CDTF">2019-04-10T05:57:03Z</dcterms:created>
  <dcterms:modified xsi:type="dcterms:W3CDTF">2019-04-10T06:22:27Z</dcterms:modified>
</cp:coreProperties>
</file>